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58" r:id="rId4"/>
    <p:sldMasterId id="2147483675" r:id="rId5"/>
    <p:sldMasterId id="2147483764" r:id="rId6"/>
    <p:sldMasterId id="2147483836" r:id="rId7"/>
    <p:sldMasterId id="2147483879" r:id="rId8"/>
    <p:sldMasterId id="2147483891" r:id="rId9"/>
  </p:sldMasterIdLst>
  <p:notesMasterIdLst>
    <p:notesMasterId r:id="rId29"/>
  </p:notesMasterIdLst>
  <p:sldIdLst>
    <p:sldId id="1357" r:id="rId10"/>
    <p:sldId id="1386" r:id="rId11"/>
    <p:sldId id="1158" r:id="rId12"/>
    <p:sldId id="329" r:id="rId13"/>
    <p:sldId id="1388" r:id="rId14"/>
    <p:sldId id="1402" r:id="rId15"/>
    <p:sldId id="1403" r:id="rId16"/>
    <p:sldId id="1404" r:id="rId17"/>
    <p:sldId id="1414" r:id="rId18"/>
    <p:sldId id="1405" r:id="rId19"/>
    <p:sldId id="1406" r:id="rId20"/>
    <p:sldId id="1407" r:id="rId21"/>
    <p:sldId id="1408" r:id="rId22"/>
    <p:sldId id="1409" r:id="rId23"/>
    <p:sldId id="1410" r:id="rId24"/>
    <p:sldId id="1411" r:id="rId25"/>
    <p:sldId id="1412" r:id="rId26"/>
    <p:sldId id="1413" r:id="rId27"/>
    <p:sldId id="139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62"/>
    <a:srgbClr val="006EC6"/>
    <a:srgbClr val="DF2500"/>
    <a:srgbClr val="E12700"/>
    <a:srgbClr val="A50646"/>
    <a:srgbClr val="E6E6E6"/>
    <a:srgbClr val="CC4600"/>
    <a:srgbClr val="890078"/>
    <a:srgbClr val="E6A61C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F6EAA-9CA6-45E6-8007-F3BDF5F3383D}" v="142" dt="2019-10-11T13:40:07.2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" y="102"/>
      </p:cViewPr>
      <p:guideLst>
        <p:guide orient="horz" pos="2184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23134-CEB1-9C43-B6DE-74B10BFB1C0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17A60-5211-564C-AE51-C5EE6D827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1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6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95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61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35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54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50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93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99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90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461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36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65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57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2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Microsoft and Accenture formed Avanade in 2000, and ever since we’ve built</a:t>
            </a:r>
            <a:r>
              <a:rPr lang="en-US" baseline="0"/>
              <a:t> an important alliance</a:t>
            </a:r>
            <a:r>
              <a:rPr lang="en-US"/>
              <a:t>. (Today, Accenture majority owns Avanade).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call this relationship the Power of Three because we can bring together the best of each of us: expertise, solutions and resources—to bring to life our clients’ goals.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Avanade has the unique ability to pull together the necessary resources from our partners to ensure that our clients successfully navigate the digital journey. </a:t>
            </a:r>
          </a:p>
          <a:p>
            <a:pPr marL="173336" indent="-173336">
              <a:buFont typeface="Arial" panose="020B0604020202020204" pitchFamily="34" charset="0"/>
              <a:buChar char="•"/>
            </a:pPr>
            <a:r>
              <a:rPr lang="en-US"/>
              <a:t>We have: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Global reach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solid 15 year legacy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Deep and wide digital expertise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Powerful partnerships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Passionate people</a:t>
            </a:r>
          </a:p>
          <a:p>
            <a:pPr marL="630536" lvl="1" indent="-173336">
              <a:buFont typeface="Arial" panose="020B0604020202020204" pitchFamily="34" charset="0"/>
              <a:buChar char="•"/>
            </a:pPr>
            <a:r>
              <a:rPr lang="en-US"/>
              <a:t>A culture focused on innovation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7A60-5211-564C-AE51-C5EE6D827C5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7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Relationship Id="rId4" Type="http://schemas.openxmlformats.org/officeDocument/2006/relationships/hyperlink" Target="https://aka.avanade.com/CoverPhotos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ame Wavetri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305877" y="4393096"/>
            <a:ext cx="9293895" cy="855797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305878" y="2981739"/>
            <a:ext cx="9302406" cy="1331844"/>
          </a:xfrm>
        </p:spPr>
        <p:txBody>
          <a:bodyPr/>
          <a:lstStyle>
            <a:lvl1pPr>
              <a:defRPr lang="en-GB" sz="4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9508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960792" y="1524000"/>
            <a:ext cx="102704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B404B5-8474-411C-B288-DD4B1ACBC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5036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1F0508-FC31-4D5A-94D2-694FF2AB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5E5AF2-8609-4565-8404-1C70882C9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4875" y="4156074"/>
            <a:ext cx="10524898" cy="1092819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40DA56-CF6D-4485-A734-665E877B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875" y="2989358"/>
            <a:ext cx="10533409" cy="1083878"/>
          </a:xfrm>
        </p:spPr>
        <p:txBody>
          <a:bodyPr/>
          <a:lstStyle>
            <a:lvl1pPr>
              <a:defRPr lang="en-GB" sz="4400" b="0" i="0" kern="1200" dirty="0">
                <a:solidFill>
                  <a:schemeClr val="tx1"/>
                </a:solidFill>
                <a:latin typeface="Segoe UI" charset="0"/>
                <a:ea typeface="Segoe UI" charset="0"/>
                <a:cs typeface="Segoe UI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43314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9817" y="152400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817" y="1524000"/>
            <a:ext cx="4936414" cy="43513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0231" y="6356350"/>
            <a:ext cx="49663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259762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 userDrawn="1">
          <p15:clr>
            <a:srgbClr val="FBAE40"/>
          </p15:clr>
        </p15:guide>
        <p15:guide id="4" pos="7083" userDrawn="1">
          <p15:clr>
            <a:srgbClr val="FBAE40"/>
          </p15:clr>
        </p15:guide>
        <p15:guide id="5" orient="horz" pos="119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54938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 userDrawn="1">
          <p15:clr>
            <a:srgbClr val="FBAE40"/>
          </p15:clr>
        </p15:guide>
        <p15:guide id="4" pos="7083" userDrawn="1">
          <p15:clr>
            <a:srgbClr val="FBAE40"/>
          </p15:clr>
        </p15:guide>
        <p15:guide id="5" orient="horz" pos="119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F9AFA9F-3C8B-42FE-8D9F-5AC915F2F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350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263728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ame Wavetrim 1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305877" y="4393096"/>
            <a:ext cx="9293895" cy="855797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305878" y="2981739"/>
            <a:ext cx="9302406" cy="1331844"/>
          </a:xfrm>
        </p:spPr>
        <p:txBody>
          <a:bodyPr/>
          <a:lstStyle>
            <a:lvl1pPr>
              <a:defRPr lang="en-GB" sz="4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81869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ame Wavetri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305877" y="4393096"/>
            <a:ext cx="9293895" cy="855797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305878" y="2981739"/>
            <a:ext cx="9302406" cy="1331844"/>
          </a:xfrm>
        </p:spPr>
        <p:txBody>
          <a:bodyPr/>
          <a:lstStyle>
            <a:lvl1pPr>
              <a:defRPr lang="en-GB" sz="4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81869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960792" y="1524000"/>
            <a:ext cx="102704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20501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1F0508-FC31-4D5A-94D2-694FF2AB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5E5AF2-8609-4565-8404-1C70882C9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4875" y="4156074"/>
            <a:ext cx="10524898" cy="1092819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40DA56-CF6D-4485-A734-665E877B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875" y="2989358"/>
            <a:ext cx="10533409" cy="1083878"/>
          </a:xfrm>
        </p:spPr>
        <p:txBody>
          <a:bodyPr/>
          <a:lstStyle>
            <a:lvl1pPr>
              <a:defRPr lang="en-GB" sz="4400" b="0" i="0" kern="1200" dirty="0">
                <a:solidFill>
                  <a:schemeClr val="tx1"/>
                </a:solidFill>
                <a:latin typeface="Segoe UI" charset="0"/>
                <a:ea typeface="Segoe UI" charset="0"/>
                <a:cs typeface="Segoe UI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8376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9817" y="152400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817" y="1524000"/>
            <a:ext cx="4936414" cy="43513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0231" y="6356350"/>
            <a:ext cx="49663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19049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>
          <p15:clr>
            <a:srgbClr val="FBAE40"/>
          </p15:clr>
        </p15:guide>
        <p15:guide id="4" pos="7083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39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04835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>
          <p15:clr>
            <a:srgbClr val="FBAE40"/>
          </p15:clr>
        </p15:guide>
        <p15:guide id="4" pos="7083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39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AE49D8-AB2D-4686-A1AC-EB8EF2D285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6647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6687627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ame Wavetri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305877" y="4393096"/>
            <a:ext cx="9293895" cy="855797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305878" y="2981739"/>
            <a:ext cx="9302406" cy="1331844"/>
          </a:xfrm>
        </p:spPr>
        <p:txBody>
          <a:bodyPr/>
          <a:lstStyle>
            <a:lvl1pPr>
              <a:defRPr lang="en-GB" sz="4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93103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960792" y="1524000"/>
            <a:ext cx="102704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782357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1F0508-FC31-4D5A-94D2-694FF2AB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5E5AF2-8609-4565-8404-1C70882C9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4875" y="4156074"/>
            <a:ext cx="10524898" cy="1092819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40DA56-CF6D-4485-A734-665E877B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875" y="2989358"/>
            <a:ext cx="10533409" cy="1083878"/>
          </a:xfrm>
        </p:spPr>
        <p:txBody>
          <a:bodyPr/>
          <a:lstStyle>
            <a:lvl1pPr>
              <a:defRPr lang="en-GB" sz="4400" b="0" i="0" kern="1200" dirty="0">
                <a:solidFill>
                  <a:schemeClr val="tx1"/>
                </a:solidFill>
                <a:latin typeface="Segoe UI" charset="0"/>
                <a:ea typeface="Segoe UI" charset="0"/>
                <a:cs typeface="Segoe UI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41737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9817" y="152400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817" y="1524000"/>
            <a:ext cx="4936414" cy="43513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0231" y="6356350"/>
            <a:ext cx="49663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00754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>
          <p15:clr>
            <a:srgbClr val="FBAE40"/>
          </p15:clr>
        </p15:guide>
        <p15:guide id="4" pos="7083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392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723535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>
          <p15:clr>
            <a:srgbClr val="FBAE40"/>
          </p15:clr>
        </p15:guide>
        <p15:guide id="4" pos="7083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392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E5817-89C8-45EE-8909-BD20E45F27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956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656274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ame Wavetri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305877" y="4393096"/>
            <a:ext cx="9293895" cy="855797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305878" y="2981739"/>
            <a:ext cx="9302406" cy="1331844"/>
          </a:xfrm>
        </p:spPr>
        <p:txBody>
          <a:bodyPr/>
          <a:lstStyle>
            <a:lvl1pPr>
              <a:defRPr lang="en-GB" sz="4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021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960792" y="1524000"/>
            <a:ext cx="102704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37214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1F0508-FC31-4D5A-94D2-694FF2AB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5E5AF2-8609-4565-8404-1C70882C9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4875" y="4156074"/>
            <a:ext cx="10524898" cy="1092819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40DA56-CF6D-4485-A734-665E877B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875" y="2989358"/>
            <a:ext cx="10533409" cy="1083878"/>
          </a:xfrm>
        </p:spPr>
        <p:txBody>
          <a:bodyPr/>
          <a:lstStyle>
            <a:lvl1pPr>
              <a:defRPr lang="en-GB" sz="4400" b="0" i="0" kern="1200" dirty="0">
                <a:solidFill>
                  <a:schemeClr val="tx1"/>
                </a:solidFill>
                <a:latin typeface="Segoe UI" charset="0"/>
                <a:ea typeface="Segoe UI" charset="0"/>
                <a:cs typeface="Segoe UI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2475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9817" y="152400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817" y="1524000"/>
            <a:ext cx="4936414" cy="43513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0231" y="6356350"/>
            <a:ext cx="49663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65260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>
          <p15:clr>
            <a:srgbClr val="FBAE40"/>
          </p15:clr>
        </p15:guide>
        <p15:guide id="4" pos="7083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392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808289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>
          <p15:clr>
            <a:srgbClr val="FBAE40"/>
          </p15:clr>
        </p15:guide>
        <p15:guide id="4" pos="7083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392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E5817-89C8-45EE-8909-BD20E45F27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624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972559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ame Wavetrim 1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305877" y="4393096"/>
            <a:ext cx="9293895" cy="855797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305878" y="2981739"/>
            <a:ext cx="9302406" cy="1331844"/>
          </a:xfrm>
        </p:spPr>
        <p:txBody>
          <a:bodyPr/>
          <a:lstStyle>
            <a:lvl1pPr>
              <a:defRPr lang="en-GB" sz="4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3432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ame Wavetrim 2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2305877" y="4393096"/>
            <a:ext cx="9293895" cy="855797"/>
          </a:xfrm>
        </p:spPr>
        <p:txBody>
          <a:bodyPr>
            <a:noAutofit/>
          </a:bodyPr>
          <a:lstStyle>
            <a:lvl1pPr marL="0" indent="0" algn="l">
              <a:buNone/>
              <a:defRPr lang="en-US" sz="2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305878" y="2981739"/>
            <a:ext cx="9302406" cy="1331844"/>
          </a:xfrm>
        </p:spPr>
        <p:txBody>
          <a:bodyPr/>
          <a:lstStyle>
            <a:lvl1pPr>
              <a:defRPr lang="en-GB" sz="4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8442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4452308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-3175" y="3352791"/>
            <a:ext cx="12195175" cy="3505209"/>
            <a:chOff x="-3175" y="3352791"/>
            <a:chExt cx="12195175" cy="350520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4452308"/>
              <a:ext cx="12192000" cy="2405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3175" y="3352791"/>
              <a:ext cx="12195174" cy="1242463"/>
            </a:xfrm>
            <a:prstGeom prst="rect">
              <a:avLst/>
            </a:prstGeom>
          </p:spPr>
        </p:pic>
      </p:grp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F6CFB02-6C38-4BCC-AE64-D415CEE9C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63765" y="6589498"/>
            <a:ext cx="2064470" cy="245261"/>
          </a:xfrm>
        </p:spPr>
        <p:txBody>
          <a:bodyPr/>
          <a:lstStyle/>
          <a:p>
            <a:r>
              <a:rPr lang="en-US" sz="800">
                <a:solidFill>
                  <a:schemeClr val="bg1">
                    <a:lumMod val="85000"/>
                  </a:schemeClr>
                </a:solidFill>
                <a:cs typeface="Segoe UI" panose="020B0502040204020203" pitchFamily="34" charset="0"/>
              </a:rPr>
              <a:t>©2018 Avanade Inc. All Rights Reserved.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52D40EE-1219-4260-8BFA-4492AFB06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8538" y="5471703"/>
            <a:ext cx="9085262" cy="10240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lang="en-US" sz="1600" b="0" i="0" kern="12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Go to </a:t>
            </a:r>
            <a:r>
              <a:rPr lang="en-GB">
                <a:hlinkClick r:id="rId4"/>
              </a:rPr>
              <a:t>https://aka.avanade.com/CoverPhotos</a:t>
            </a:r>
            <a:r>
              <a:rPr lang="en-GB"/>
              <a:t> for additional cover photos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6F6A01D-EC2F-459A-AA3A-A655EA0B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538" y="4744958"/>
            <a:ext cx="9085262" cy="687600"/>
          </a:xfrm>
          <a:prstGeom prst="rect">
            <a:avLst/>
          </a:prstGeom>
        </p:spPr>
        <p:txBody>
          <a:bodyPr/>
          <a:lstStyle>
            <a:lvl1pPr>
              <a:defRPr lang="en-GB" sz="3600" b="0" i="0" kern="1200" dirty="0">
                <a:solidFill>
                  <a:schemeClr val="tx2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5430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08">
          <p15:clr>
            <a:srgbClr val="FBAE40"/>
          </p15:clr>
        </p15:guide>
        <p15:guide id="2" pos="3840">
          <p15:clr>
            <a:srgbClr val="FBAE40"/>
          </p15:clr>
        </p15:guide>
        <p15:guide id="3" pos="1512">
          <p15:clr>
            <a:srgbClr val="FBAE40"/>
          </p15:clr>
        </p15:guide>
        <p15:guide id="4" orient="horz" pos="3024">
          <p15:clr>
            <a:srgbClr val="FBAE40"/>
          </p15:clr>
        </p15:guide>
        <p15:guide id="5" orient="horz" pos="3456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orient="horz" pos="3672">
          <p15:clr>
            <a:srgbClr val="FBAE40"/>
          </p15:clr>
        </p15:guide>
        <p15:guide id="8" orient="horz" pos="3888">
          <p15:clr>
            <a:srgbClr val="FBAE40"/>
          </p15:clr>
        </p15:guide>
        <p15:guide id="9" orient="horz" pos="4104">
          <p15:clr>
            <a:srgbClr val="FBAE40"/>
          </p15:clr>
        </p15:guide>
        <p15:guide id="10" orient="horz" pos="3240">
          <p15:clr>
            <a:srgbClr val="FBAE40"/>
          </p15:clr>
        </p15:guide>
        <p15:guide id="11" orient="horz" pos="2592">
          <p15:clr>
            <a:srgbClr val="FBAE40"/>
          </p15:clr>
        </p15:guide>
        <p15:guide id="12" orient="horz" pos="2376">
          <p15:clr>
            <a:srgbClr val="FBAE40"/>
          </p15:clr>
        </p15:guide>
        <p15:guide id="13" orient="horz" pos="1944">
          <p15:clr>
            <a:srgbClr val="FBAE40"/>
          </p15:clr>
        </p15:guide>
        <p15:guide id="14" orient="horz" pos="1728">
          <p15:clr>
            <a:srgbClr val="FBAE40"/>
          </p15:clr>
        </p15:guide>
        <p15:guide id="15" orient="horz" pos="1512">
          <p15:clr>
            <a:srgbClr val="FBAE40"/>
          </p15:clr>
        </p15:guide>
        <p15:guide id="16" orient="horz" pos="1296">
          <p15:clr>
            <a:srgbClr val="FBAE40"/>
          </p15:clr>
        </p15:guide>
        <p15:guide id="17" orient="horz" pos="1080">
          <p15:clr>
            <a:srgbClr val="FBAE40"/>
          </p15:clr>
        </p15:guide>
        <p15:guide id="18" orient="horz" pos="864">
          <p15:clr>
            <a:srgbClr val="FBAE40"/>
          </p15:clr>
        </p15:guide>
        <p15:guide id="19" orient="horz" pos="648">
          <p15:clr>
            <a:srgbClr val="FBAE40"/>
          </p15:clr>
        </p15:guide>
        <p15:guide id="20" orient="horz" pos="432">
          <p15:clr>
            <a:srgbClr val="FBAE40"/>
          </p15:clr>
        </p15:guide>
        <p15:guide id="21" orient="horz" pos="216">
          <p15:clr>
            <a:srgbClr val="FBAE40"/>
          </p15:clr>
        </p15:guide>
        <p15:guide id="22" pos="1920">
          <p15:clr>
            <a:srgbClr val="FBAE40"/>
          </p15:clr>
        </p15:guide>
        <p15:guide id="23" pos="576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Bleed Images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24F47D-9BB1-1549-80A2-61517DF72D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D06D78-1E47-604E-9E2C-654060E15B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526" y="6214519"/>
            <a:ext cx="1200727" cy="30330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21FEE-B9D7-C04E-962C-AB7CD86400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E23A24-5E29-4F5A-B780-9568AE9A51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DC7C86C-2134-FE49-A5FD-FDC42C5C8E28}"/>
              </a:ext>
            </a:extLst>
          </p:cNvPr>
          <p:cNvSpPr txBox="1">
            <a:spLocks/>
          </p:cNvSpPr>
          <p:nvPr userDrawn="1"/>
        </p:nvSpPr>
        <p:spPr>
          <a:xfrm>
            <a:off x="7116407" y="6217538"/>
            <a:ext cx="4114800" cy="365125"/>
          </a:xfr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b="1">
                <a:solidFill>
                  <a:schemeClr val="bg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©2019 Avanade Inc. All Rights Reserved </a:t>
            </a:r>
          </a:p>
        </p:txBody>
      </p:sp>
    </p:spTree>
    <p:extLst>
      <p:ext uri="{BB962C8B-B14F-4D97-AF65-F5344CB8AC3E}">
        <p14:creationId xmlns:p14="http://schemas.microsoft.com/office/powerpoint/2010/main" val="2622255541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696000" y="1524000"/>
            <a:ext cx="108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390719"/>
            <a:ext cx="10800000" cy="9983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40911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6000" y="1524000"/>
            <a:ext cx="5433204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6029" y="1524000"/>
            <a:ext cx="5189971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2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2pPr>
            <a:lvl3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3pPr>
            <a:lvl4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4pPr>
            <a:lvl5pPr>
              <a:defRPr b="0" i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6000" y="390719"/>
            <a:ext cx="10800000" cy="9983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1E8195-9701-EF4C-9434-5322C61B278C}"/>
              </a:ext>
            </a:extLst>
          </p:cNvPr>
          <p:cNvSpPr/>
          <p:nvPr userDrawn="1"/>
        </p:nvSpPr>
        <p:spPr>
          <a:xfrm>
            <a:off x="696000" y="0"/>
            <a:ext cx="10800000" cy="45719"/>
          </a:xfrm>
          <a:prstGeom prst="rect">
            <a:avLst/>
          </a:prstGeom>
          <a:gradFill>
            <a:gsLst>
              <a:gs pos="80000">
                <a:srgbClr val="FF5800"/>
              </a:gs>
              <a:gs pos="0">
                <a:srgbClr val="FFD700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9444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390719"/>
            <a:ext cx="10800000" cy="998344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19321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 gray wa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390719"/>
            <a:ext cx="10800000" cy="998344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EC7630-A931-354C-962A-6BF5C010B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93" y="5489909"/>
            <a:ext cx="12214758" cy="13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002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PH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©2019 Avanade Inc. All Rights Reserved.</a:t>
            </a:r>
            <a:endParaRPr lang="en-US" sz="7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6788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w gray wa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PH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©2019 Avanade Inc. All Rights Reserved.</a:t>
            </a:r>
            <a:endParaRPr lang="en-US" sz="7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F6A170-4BAD-CE40-BE32-9ADE929AD5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93" y="5489909"/>
            <a:ext cx="12214758" cy="13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177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PH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©2019 Avanade Inc. All Rights Reserved.</a:t>
            </a:r>
            <a:endParaRPr lang="en-US" sz="7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5507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056089-6FCA-C542-BA44-806E226C59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325" y="1618899"/>
            <a:ext cx="4363372" cy="361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81E8D5-D6CF-7A4A-B5A4-42B5CE05249F}"/>
              </a:ext>
            </a:extLst>
          </p:cNvPr>
          <p:cNvCxnSpPr/>
          <p:nvPr userDrawn="1"/>
        </p:nvCxnSpPr>
        <p:spPr>
          <a:xfrm>
            <a:off x="5361885" y="1618899"/>
            <a:ext cx="0" cy="3618614"/>
          </a:xfrm>
          <a:prstGeom prst="line">
            <a:avLst/>
          </a:prstGeom>
          <a:ln w="57150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602786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99249" y="390719"/>
            <a:ext cx="10851771" cy="9983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964604" y="4411103"/>
            <a:ext cx="1445623" cy="121933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89358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4964604" y="2944476"/>
            <a:ext cx="1445623" cy="121933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 userDrawn="1"/>
        </p:nvSpPr>
        <p:spPr>
          <a:xfrm>
            <a:off x="4964604" y="1477850"/>
            <a:ext cx="1445623" cy="121933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gray">
          <a:xfrm>
            <a:off x="982675" y="1477850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32 pixels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71824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982675" y="2820830"/>
            <a:ext cx="10248532" cy="0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Box 14"/>
          <p:cNvSpPr txBox="1">
            <a:spLocks noChangeArrowheads="1"/>
          </p:cNvSpPr>
          <p:nvPr userDrawn="1"/>
        </p:nvSpPr>
        <p:spPr bwMode="gray">
          <a:xfrm>
            <a:off x="982675" y="2944476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64 pixels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71824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82675" y="4287457"/>
            <a:ext cx="10248532" cy="0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Box 14"/>
          <p:cNvSpPr txBox="1">
            <a:spLocks noChangeArrowheads="1"/>
          </p:cNvSpPr>
          <p:nvPr userDrawn="1"/>
        </p:nvSpPr>
        <p:spPr bwMode="gray">
          <a:xfrm>
            <a:off x="982675" y="4411103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96 pixels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71824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1244263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965659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806892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648125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4893580" y="4411105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330591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11244263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965659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06892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648125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330591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11244263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965659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806892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648125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489358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330591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 Box 14"/>
          <p:cNvSpPr txBox="1">
            <a:spLocks noChangeArrowheads="1"/>
          </p:cNvSpPr>
          <p:nvPr userDrawn="1"/>
        </p:nvSpPr>
        <p:spPr bwMode="gray">
          <a:xfrm>
            <a:off x="1902408" y="1235641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Grey</a:t>
            </a:r>
          </a:p>
        </p:txBody>
      </p:sp>
      <p:sp>
        <p:nvSpPr>
          <p:cNvPr id="35" name="Text Box 14"/>
          <p:cNvSpPr txBox="1">
            <a:spLocks noChangeArrowheads="1"/>
          </p:cNvSpPr>
          <p:nvPr userDrawn="1"/>
        </p:nvSpPr>
        <p:spPr bwMode="gray">
          <a:xfrm>
            <a:off x="3490078" y="1235641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Orange</a:t>
            </a:r>
          </a:p>
        </p:txBody>
      </p:sp>
      <p:sp>
        <p:nvSpPr>
          <p:cNvPr id="36" name="Text Box 14"/>
          <p:cNvSpPr txBox="1">
            <a:spLocks noChangeArrowheads="1"/>
          </p:cNvSpPr>
          <p:nvPr userDrawn="1"/>
        </p:nvSpPr>
        <p:spPr bwMode="gray">
          <a:xfrm>
            <a:off x="5077748" y="1235641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White</a:t>
            </a:r>
          </a:p>
        </p:txBody>
      </p:sp>
      <p:sp>
        <p:nvSpPr>
          <p:cNvPr id="37" name="Text Box 14"/>
          <p:cNvSpPr txBox="1">
            <a:spLocks noChangeArrowheads="1"/>
          </p:cNvSpPr>
          <p:nvPr userDrawn="1"/>
        </p:nvSpPr>
        <p:spPr bwMode="gray">
          <a:xfrm>
            <a:off x="6665418" y="1235641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Circle Grey</a:t>
            </a:r>
          </a:p>
        </p:txBody>
      </p:sp>
      <p:sp>
        <p:nvSpPr>
          <p:cNvPr id="38" name="Text Box 14"/>
          <p:cNvSpPr txBox="1">
            <a:spLocks noChangeArrowheads="1"/>
          </p:cNvSpPr>
          <p:nvPr userDrawn="1"/>
        </p:nvSpPr>
        <p:spPr bwMode="gray">
          <a:xfrm>
            <a:off x="8253087" y="1235641"/>
            <a:ext cx="908329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Circle Line Grey</a:t>
            </a:r>
          </a:p>
        </p:txBody>
      </p:sp>
      <p:sp>
        <p:nvSpPr>
          <p:cNvPr id="39" name="Text Box 14"/>
          <p:cNvSpPr txBox="1">
            <a:spLocks noChangeArrowheads="1"/>
          </p:cNvSpPr>
          <p:nvPr userDrawn="1"/>
        </p:nvSpPr>
        <p:spPr bwMode="gray">
          <a:xfrm>
            <a:off x="9838643" y="1235641"/>
            <a:ext cx="908329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Circle Line Orange</a:t>
            </a:r>
          </a:p>
        </p:txBody>
      </p:sp>
    </p:spTree>
    <p:extLst>
      <p:ext uri="{BB962C8B-B14F-4D97-AF65-F5344CB8AC3E}">
        <p14:creationId xmlns:p14="http://schemas.microsoft.com/office/powerpoint/2010/main" val="3196934027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753042" y="390719"/>
            <a:ext cx="10784534" cy="9983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964604" y="4411103"/>
            <a:ext cx="1445623" cy="121933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89358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4964604" y="2944476"/>
            <a:ext cx="1445623" cy="121933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 userDrawn="1"/>
        </p:nvSpPr>
        <p:spPr>
          <a:xfrm>
            <a:off x="4964604" y="1477850"/>
            <a:ext cx="1445623" cy="121933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gray">
          <a:xfrm>
            <a:off x="982675" y="1477850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32 pixels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71824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982675" y="2820830"/>
            <a:ext cx="10248532" cy="0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Box 14"/>
          <p:cNvSpPr txBox="1">
            <a:spLocks noChangeArrowheads="1"/>
          </p:cNvSpPr>
          <p:nvPr userDrawn="1"/>
        </p:nvSpPr>
        <p:spPr bwMode="gray">
          <a:xfrm>
            <a:off x="982675" y="2944476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64 pixels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71824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82675" y="4287457"/>
            <a:ext cx="10248532" cy="0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Box 14"/>
          <p:cNvSpPr txBox="1">
            <a:spLocks noChangeArrowheads="1"/>
          </p:cNvSpPr>
          <p:nvPr userDrawn="1"/>
        </p:nvSpPr>
        <p:spPr bwMode="gray">
          <a:xfrm>
            <a:off x="982675" y="4411103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96 pixels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71824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1244263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965659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806892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648125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4893580" y="4411105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3305910" y="4411103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11244263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965659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06892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648125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3305910" y="2944476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11244263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965659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806892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648125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489358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3305910" y="1477849"/>
            <a:ext cx="0" cy="1219334"/>
          </a:xfrm>
          <a:prstGeom prst="line">
            <a:avLst/>
          </a:prstGeom>
          <a:ln w="9525">
            <a:solidFill>
              <a:schemeClr val="tx1"/>
            </a:solidFill>
            <a:prstDash val="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 Box 14"/>
          <p:cNvSpPr txBox="1">
            <a:spLocks noChangeArrowheads="1"/>
          </p:cNvSpPr>
          <p:nvPr userDrawn="1"/>
        </p:nvSpPr>
        <p:spPr bwMode="gray">
          <a:xfrm>
            <a:off x="1902408" y="1235641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Grey</a:t>
            </a:r>
          </a:p>
        </p:txBody>
      </p:sp>
      <p:sp>
        <p:nvSpPr>
          <p:cNvPr id="35" name="Text Box 14"/>
          <p:cNvSpPr txBox="1">
            <a:spLocks noChangeArrowheads="1"/>
          </p:cNvSpPr>
          <p:nvPr userDrawn="1"/>
        </p:nvSpPr>
        <p:spPr bwMode="gray">
          <a:xfrm>
            <a:off x="3490078" y="1235641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Orange</a:t>
            </a:r>
          </a:p>
        </p:txBody>
      </p:sp>
      <p:sp>
        <p:nvSpPr>
          <p:cNvPr id="36" name="Text Box 14"/>
          <p:cNvSpPr txBox="1">
            <a:spLocks noChangeArrowheads="1"/>
          </p:cNvSpPr>
          <p:nvPr userDrawn="1"/>
        </p:nvSpPr>
        <p:spPr bwMode="gray">
          <a:xfrm>
            <a:off x="5077748" y="1235641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White</a:t>
            </a:r>
          </a:p>
        </p:txBody>
      </p:sp>
      <p:sp>
        <p:nvSpPr>
          <p:cNvPr id="37" name="Text Box 14"/>
          <p:cNvSpPr txBox="1">
            <a:spLocks noChangeArrowheads="1"/>
          </p:cNvSpPr>
          <p:nvPr userDrawn="1"/>
        </p:nvSpPr>
        <p:spPr bwMode="gray">
          <a:xfrm>
            <a:off x="6665418" y="1235641"/>
            <a:ext cx="688782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Circle Grey</a:t>
            </a:r>
          </a:p>
        </p:txBody>
      </p:sp>
      <p:sp>
        <p:nvSpPr>
          <p:cNvPr id="38" name="Text Box 14"/>
          <p:cNvSpPr txBox="1">
            <a:spLocks noChangeArrowheads="1"/>
          </p:cNvSpPr>
          <p:nvPr userDrawn="1"/>
        </p:nvSpPr>
        <p:spPr bwMode="gray">
          <a:xfrm>
            <a:off x="8253087" y="1235641"/>
            <a:ext cx="908329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Circle Line Grey</a:t>
            </a:r>
          </a:p>
        </p:txBody>
      </p:sp>
      <p:sp>
        <p:nvSpPr>
          <p:cNvPr id="39" name="Text Box 14"/>
          <p:cNvSpPr txBox="1">
            <a:spLocks noChangeArrowheads="1"/>
          </p:cNvSpPr>
          <p:nvPr userDrawn="1"/>
        </p:nvSpPr>
        <p:spPr bwMode="gray">
          <a:xfrm>
            <a:off x="9838643" y="1235641"/>
            <a:ext cx="908329" cy="2112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 anchor="t" anchorCtr="0">
            <a:noAutofit/>
          </a:bodyPr>
          <a:lstStyle>
            <a:defPPr>
              <a:defRPr lang="en-US"/>
            </a:defPPr>
            <a:lvl1pPr marL="174625" indent="-174625">
              <a:buClr>
                <a:prstClr val="black"/>
              </a:buClr>
              <a:buFont typeface="Wingdings" pitchFamily="2" charset="2"/>
              <a:buChar char="§"/>
              <a:defRPr sz="1200">
                <a:solidFill>
                  <a:srgbClr val="666666"/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90000"/>
              </a:lnSpc>
              <a:spcBef>
                <a:spcPts val="1200"/>
              </a:spcBef>
              <a:buClrTx/>
              <a:buNone/>
            </a:pPr>
            <a:r>
              <a:rPr lang="en-US" sz="800">
                <a:solidFill>
                  <a:schemeClr val="tx1"/>
                </a:solidFill>
                <a:latin typeface="Segoe UI Light" panose="020B0502040204020203" pitchFamily="34" charset="0"/>
                <a:ea typeface="Roboto Light" panose="02000000000000000000" pitchFamily="2" charset="0"/>
                <a:cs typeface="Segoe UI Light" panose="020B0502040204020203" pitchFamily="34" charset="0"/>
              </a:rPr>
              <a:t>Circle Line Orange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8A0A6DB-E3B5-2F44-9A5D-BB7EA0DDFDF5}"/>
              </a:ext>
            </a:extLst>
          </p:cNvPr>
          <p:cNvGrpSpPr/>
          <p:nvPr userDrawn="1"/>
        </p:nvGrpSpPr>
        <p:grpSpPr>
          <a:xfrm>
            <a:off x="9838643" y="524656"/>
            <a:ext cx="1392564" cy="365235"/>
            <a:chOff x="9838643" y="524656"/>
            <a:chExt cx="1392564" cy="365235"/>
          </a:xfrm>
        </p:grpSpPr>
        <p:sp>
          <p:nvSpPr>
            <p:cNvPr id="41" name="Title 612">
              <a:hlinkClick r:id="" action="ppaction://noaction"/>
              <a:extLst>
                <a:ext uri="{FF2B5EF4-FFF2-40B4-BE49-F238E27FC236}">
                  <a16:creationId xmlns:a16="http://schemas.microsoft.com/office/drawing/2014/main" id="{789E836F-B916-1F45-9A76-6465ACA8FAC9}"/>
                </a:ext>
              </a:extLst>
            </p:cNvPr>
            <p:cNvSpPr txBox="1">
              <a:spLocks/>
            </p:cNvSpPr>
            <p:nvPr/>
          </p:nvSpPr>
          <p:spPr>
            <a:xfrm>
              <a:off x="10073390" y="524656"/>
              <a:ext cx="1157817" cy="365235"/>
            </a:xfrm>
            <a:prstGeom prst="rect">
              <a:avLst/>
            </a:prstGeom>
          </p:spPr>
          <p:txBody>
            <a:bodyPr vert="horz" lIns="0" tIns="0" rIns="0" bIns="0" rtlCol="0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b="0" i="0" kern="1200">
                  <a:solidFill>
                    <a:schemeClr val="tx1"/>
                  </a:solidFill>
                  <a:latin typeface="Segoe UI Light" charset="0"/>
                  <a:ea typeface="Segoe UI Light" charset="0"/>
                  <a:cs typeface="Segoe UI Light" charset="0"/>
                </a:defRPr>
              </a:lvl1pPr>
            </a:lstStyle>
            <a:p>
              <a:pPr algn="r"/>
              <a:r>
                <a:rPr lang="en-AU" sz="2000">
                  <a:solidFill>
                    <a:schemeClr val="accent1"/>
                  </a:solidFill>
                </a:rPr>
                <a:t>Icon Index</a:t>
              </a:r>
            </a:p>
          </p:txBody>
        </p:sp>
        <p:sp>
          <p:nvSpPr>
            <p:cNvPr id="42" name="Triangle 41">
              <a:hlinkClick r:id="" action="ppaction://noaction"/>
              <a:extLst>
                <a:ext uri="{FF2B5EF4-FFF2-40B4-BE49-F238E27FC236}">
                  <a16:creationId xmlns:a16="http://schemas.microsoft.com/office/drawing/2014/main" id="{DDA9F444-51F8-B847-B680-69BDF0241FCB}"/>
                </a:ext>
              </a:extLst>
            </p:cNvPr>
            <p:cNvSpPr/>
            <p:nvPr/>
          </p:nvSpPr>
          <p:spPr>
            <a:xfrm rot="16200000">
              <a:off x="9825724" y="657443"/>
              <a:ext cx="187325" cy="161487"/>
            </a:xfrm>
            <a:prstGeom prst="triangle">
              <a:avLst/>
            </a:prstGeom>
            <a:noFill/>
            <a:ln w="1143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03542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Aurora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93" y="203287"/>
            <a:ext cx="10270414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723FC-E09C-4E5E-9F33-74B30A47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207" y="6446312"/>
            <a:ext cx="495656" cy="107722"/>
          </a:xfrm>
          <a:prstGeom prst="rect">
            <a:avLst/>
          </a:prstGeom>
        </p:spPr>
        <p:txBody>
          <a:bodyPr tIns="0" bIns="0" anchor="ctr">
            <a:spAutoFit/>
          </a:bodyPr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970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97">
          <p15:clr>
            <a:srgbClr val="FBAE40"/>
          </p15:clr>
        </p15:guide>
        <p15:guide id="4" pos="7083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392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lar wave breaker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F7F7FFD-3968-2849-ABE3-C35B2D18B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174" y="2275220"/>
            <a:ext cx="10848975" cy="1363399"/>
          </a:xfrm>
          <a:prstGeom prst="rect">
            <a:avLst/>
          </a:prstGeom>
        </p:spPr>
        <p:txBody>
          <a:bodyPr anchor="b"/>
          <a:lstStyle>
            <a:lvl1pPr>
              <a:defRPr sz="4800" b="1" i="0">
                <a:solidFill>
                  <a:schemeClr val="bg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Headline text – Breaker slide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F8EA7CA-7885-A84A-BCED-A10FB7B96A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174" y="3825875"/>
            <a:ext cx="10848975" cy="738188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E0BAE37F-023D-8044-899D-2F96EFFB5694}"/>
              </a:ext>
            </a:extLst>
          </p:cNvPr>
          <p:cNvSpPr txBox="1">
            <a:spLocks/>
          </p:cNvSpPr>
          <p:nvPr userDrawn="1"/>
        </p:nvSpPr>
        <p:spPr>
          <a:xfrm>
            <a:off x="11231207" y="6228326"/>
            <a:ext cx="495656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47DB54-D037-B84F-B6F1-2E8DA40D09AD}" type="slidenum">
              <a:rPr lang="en-US" sz="800" b="1" smtClean="0">
                <a:solidFill>
                  <a:schemeClr val="bg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pPr/>
              <a:t>‹#›</a:t>
            </a:fld>
            <a:endParaRPr lang="en-US" sz="800" b="1">
              <a:solidFill>
                <a:schemeClr val="bg1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96773C41-5597-1A4F-8D21-53350C15BB4B}"/>
              </a:ext>
            </a:extLst>
          </p:cNvPr>
          <p:cNvSpPr txBox="1">
            <a:spLocks/>
          </p:cNvSpPr>
          <p:nvPr userDrawn="1"/>
        </p:nvSpPr>
        <p:spPr>
          <a:xfrm>
            <a:off x="7116407" y="6217538"/>
            <a:ext cx="4114800" cy="365125"/>
          </a:xfr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b="1">
                <a:solidFill>
                  <a:schemeClr val="bg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©2019 Avanade Inc. All Rights Reserved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E11DA9F-3A3B-6240-AF7B-61558CB880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200" y="6213600"/>
            <a:ext cx="1200727" cy="3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9951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6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avanade.sharepoint.com/sites/policies/Policies2/Data%20Management/1431_DataManagement.pdf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hyperlink" Target="https://avanade.sharepoint.com/sites/policies/Policies2/Data%20Management/1431_DataManagement.pdf" TargetMode="Externa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hyperlink" Target="https://avanade.sharepoint.com/sites/policies/Policies2/Data%20Management/1431_DataManagement.pdf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vanadeLogoNoTM_AWColor_RGB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39" y="6069204"/>
            <a:ext cx="1494933" cy="54863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792" y="390719"/>
            <a:ext cx="10270415" cy="998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92" y="1524000"/>
            <a:ext cx="102704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5"/>
          <p:cNvSpPr txBox="1">
            <a:spLocks noChangeArrowheads="1"/>
          </p:cNvSpPr>
          <p:nvPr userDrawn="1"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©2018 Avanade Inc. All Rights Reserved.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14496" y="6274700"/>
            <a:ext cx="27770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>
                <a:solidFill>
                  <a:srgbClr val="FF5800"/>
                </a:solidFill>
              </a:rPr>
              <a:t>&lt;Highly Confidential&gt; </a:t>
            </a:r>
            <a:r>
              <a:rPr lang="en-US" sz="700">
                <a:solidFill>
                  <a:srgbClr val="464646"/>
                </a:solidFill>
              </a:rPr>
              <a:t>See Avanade’s </a:t>
            </a:r>
            <a:r>
              <a:rPr lang="en-US" sz="700">
                <a:solidFill>
                  <a:srgbClr val="FF5800"/>
                </a:solidFill>
                <a:hlinkClick r:id="rId10" invalidUrl="https://avanade.sharepoint.com/sites/policies/Policies2/Data Management/1431_DataManagement.pdf"/>
              </a:rPr>
              <a:t>Data Management Policy</a:t>
            </a:r>
            <a:endParaRPr lang="en-US" sz="700">
              <a:solidFill>
                <a:srgbClr val="FF58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C1979E4A-0434-4B8C-98D9-46CD3B023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549FFDD-5815-44FE-84AA-4F8A4A28210E}"/>
              </a:ext>
            </a:extLst>
          </p:cNvPr>
          <p:cNvSpPr/>
          <p:nvPr userDrawn="1"/>
        </p:nvSpPr>
        <p:spPr>
          <a:xfrm>
            <a:off x="960793" y="0"/>
            <a:ext cx="10270414" cy="45719"/>
          </a:xfrm>
          <a:prstGeom prst="rect">
            <a:avLst/>
          </a:prstGeom>
          <a:gradFill>
            <a:gsLst>
              <a:gs pos="80000">
                <a:srgbClr val="FF5800"/>
              </a:gs>
              <a:gs pos="0">
                <a:srgbClr val="C80000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09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760" r:id="rId2"/>
    <p:sldLayoutId id="2147483835" r:id="rId3"/>
    <p:sldLayoutId id="2147483762" r:id="rId4"/>
    <p:sldLayoutId id="2147483763" r:id="rId5"/>
    <p:sldLayoutId id="2147483801" r:id="rId6"/>
    <p:sldLayoutId id="2147483847" r:id="rId7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792" y="390719"/>
            <a:ext cx="10270415" cy="998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92" y="1524000"/>
            <a:ext cx="102704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76480" y="6272968"/>
            <a:ext cx="24159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>
                <a:solidFill>
                  <a:srgbClr val="FF5800"/>
                </a:solidFill>
              </a:rPr>
              <a:t>&lt;Confidential&gt; </a:t>
            </a:r>
            <a:r>
              <a:rPr lang="en-US" sz="700">
                <a:solidFill>
                  <a:srgbClr val="464646"/>
                </a:solidFill>
              </a:rPr>
              <a:t>See Avanade’s </a:t>
            </a:r>
            <a:r>
              <a:rPr lang="en-US" sz="700">
                <a:solidFill>
                  <a:srgbClr val="FF5800"/>
                </a:solidFill>
                <a:hlinkClick r:id="rId10" invalidUrl="https://avanade.sharepoint.com/sites/policies/Policies2/Data Management/1431_DataManagement.pdf"/>
              </a:rPr>
              <a:t>Data Management Policy</a:t>
            </a:r>
            <a:endParaRPr lang="en-US" sz="700">
              <a:solidFill>
                <a:srgbClr val="FF5800"/>
              </a:solidFill>
            </a:endParaRPr>
          </a:p>
        </p:txBody>
      </p:sp>
      <p:pic>
        <p:nvPicPr>
          <p:cNvPr id="9" name="Picture 8" descr="AvanadeLogoNoTM_AWColor_RGB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39" y="6069204"/>
            <a:ext cx="1494933" cy="548639"/>
          </a:xfrm>
          <a:prstGeom prst="rect">
            <a:avLst/>
          </a:prstGeom>
        </p:spPr>
      </p:pic>
      <p:sp>
        <p:nvSpPr>
          <p:cNvPr id="11" name="Rectangle 5"/>
          <p:cNvSpPr txBox="1">
            <a:spLocks noChangeArrowheads="1"/>
          </p:cNvSpPr>
          <p:nvPr userDrawn="1"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©2018 Avanade Inc.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EBF51D39-AC93-4FFC-83AE-903E59DFEF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B0FCF32-3A31-4926-AB19-DD2E5ADBC17F}"/>
              </a:ext>
            </a:extLst>
          </p:cNvPr>
          <p:cNvSpPr/>
          <p:nvPr userDrawn="1"/>
        </p:nvSpPr>
        <p:spPr>
          <a:xfrm>
            <a:off x="960793" y="0"/>
            <a:ext cx="10270414" cy="45719"/>
          </a:xfrm>
          <a:prstGeom prst="rect">
            <a:avLst/>
          </a:prstGeom>
          <a:gradFill>
            <a:gsLst>
              <a:gs pos="80000">
                <a:srgbClr val="FF5800"/>
              </a:gs>
              <a:gs pos="0">
                <a:srgbClr val="C80000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1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68" r:id="rId2"/>
    <p:sldLayoutId id="2147483720" r:id="rId3"/>
    <p:sldLayoutId id="2147483834" r:id="rId4"/>
    <p:sldLayoutId id="2147483722" r:id="rId5"/>
    <p:sldLayoutId id="2147483723" r:id="rId6"/>
    <p:sldLayoutId id="2147483822" r:id="rId7"/>
    <p:sldLayoutId id="2147483846" r:id="rId8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875659" y="6272986"/>
            <a:ext cx="24159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>
                <a:solidFill>
                  <a:srgbClr val="FF5800"/>
                </a:solidFill>
              </a:rPr>
              <a:t>&lt;Restricted&gt; </a:t>
            </a:r>
            <a:r>
              <a:rPr lang="en-US" sz="700">
                <a:solidFill>
                  <a:srgbClr val="464646"/>
                </a:solidFill>
              </a:rPr>
              <a:t>See Avanade’s </a:t>
            </a:r>
            <a:r>
              <a:rPr lang="en-US" sz="700">
                <a:solidFill>
                  <a:srgbClr val="FF5800"/>
                </a:solidFill>
                <a:hlinkClick r:id="rId9" invalidUrl="https://avanade.sharepoint.com/sites/policies/Policies2/Data Management/1431_DataManagement.pdf"/>
              </a:rPr>
              <a:t>Data Management Policy</a:t>
            </a:r>
            <a:endParaRPr lang="en-US" sz="700">
              <a:solidFill>
                <a:srgbClr val="FF58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792" y="390719"/>
            <a:ext cx="10270415" cy="998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92" y="1524000"/>
            <a:ext cx="102704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vanadeLogoNoTM_AWColor_RGB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39" y="6069204"/>
            <a:ext cx="1494933" cy="548639"/>
          </a:xfrm>
          <a:prstGeom prst="rect">
            <a:avLst/>
          </a:prstGeom>
        </p:spPr>
      </p:pic>
      <p:sp>
        <p:nvSpPr>
          <p:cNvPr id="11" name="Rectangle 5"/>
          <p:cNvSpPr txBox="1">
            <a:spLocks noChangeArrowheads="1"/>
          </p:cNvSpPr>
          <p:nvPr userDrawn="1"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©2018 Avanade Inc.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D22CADC3-6A3F-4A43-BE72-ED78E8358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A0C16CA-CD22-4806-A87E-A76AA5A79505}"/>
              </a:ext>
            </a:extLst>
          </p:cNvPr>
          <p:cNvSpPr/>
          <p:nvPr userDrawn="1"/>
        </p:nvSpPr>
        <p:spPr>
          <a:xfrm>
            <a:off x="960793" y="0"/>
            <a:ext cx="10270414" cy="45719"/>
          </a:xfrm>
          <a:prstGeom prst="rect">
            <a:avLst/>
          </a:prstGeom>
          <a:gradFill>
            <a:gsLst>
              <a:gs pos="80000">
                <a:srgbClr val="FF5800"/>
              </a:gs>
              <a:gs pos="0">
                <a:srgbClr val="C80000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1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66" r:id="rId2"/>
    <p:sldLayoutId id="2147483765" r:id="rId3"/>
    <p:sldLayoutId id="2147483768" r:id="rId4"/>
    <p:sldLayoutId id="2147483769" r:id="rId5"/>
    <p:sldLayoutId id="2147483823" r:id="rId6"/>
    <p:sldLayoutId id="2147483845" r:id="rId7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792" y="390719"/>
            <a:ext cx="10270415" cy="998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92" y="1524000"/>
            <a:ext cx="102704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vanadeLogoNoTM_AWColor_RGB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39" y="6069204"/>
            <a:ext cx="1494933" cy="548639"/>
          </a:xfrm>
          <a:prstGeom prst="rect">
            <a:avLst/>
          </a:prstGeom>
        </p:spPr>
      </p:pic>
      <p:sp>
        <p:nvSpPr>
          <p:cNvPr id="11" name="Rectangle 5"/>
          <p:cNvSpPr txBox="1">
            <a:spLocks noChangeArrowheads="1"/>
          </p:cNvSpPr>
          <p:nvPr userDrawn="1"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©2018 Avanade Inc.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D22CADC3-6A3F-4A43-BE72-ED78E8358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1207" y="6356350"/>
            <a:ext cx="495656" cy="365125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47DB54-D037-B84F-B6F1-2E8DA40D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EA263B-8638-48B6-B8A1-188D191B3175}"/>
              </a:ext>
            </a:extLst>
          </p:cNvPr>
          <p:cNvSpPr/>
          <p:nvPr userDrawn="1"/>
        </p:nvSpPr>
        <p:spPr>
          <a:xfrm>
            <a:off x="960793" y="0"/>
            <a:ext cx="10270414" cy="45719"/>
          </a:xfrm>
          <a:prstGeom prst="rect">
            <a:avLst/>
          </a:prstGeom>
          <a:gradFill>
            <a:gsLst>
              <a:gs pos="80000">
                <a:srgbClr val="FF5800"/>
              </a:gs>
              <a:gs pos="0">
                <a:srgbClr val="C80000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38" r:id="rId2"/>
    <p:sldLayoutId id="2147483839" r:id="rId3"/>
    <p:sldLayoutId id="2147483841" r:id="rId4"/>
    <p:sldLayoutId id="2147483842" r:id="rId5"/>
    <p:sldLayoutId id="2147483843" r:id="rId6"/>
    <p:sldLayoutId id="2147483844" r:id="rId7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248" y="2083305"/>
            <a:ext cx="7333503" cy="2691389"/>
          </a:xfrm>
          <a:prstGeom prst="rect">
            <a:avLst/>
          </a:prstGeom>
        </p:spPr>
      </p:pic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4731663" y="6600908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©2018 Avanade Inc. All Rights Reserved.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65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80" r:id="rId2"/>
    <p:sldLayoutId id="2147483881" r:id="rId3"/>
    <p:sldLayoutId id="2147483882" r:id="rId4"/>
    <p:sldLayoutId id="2147483890" r:id="rId5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2218648" y="576694"/>
            <a:ext cx="155791" cy="527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2218648" y="1153388"/>
            <a:ext cx="155791" cy="527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2215747" y="2306776"/>
            <a:ext cx="155791" cy="5275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12215747" y="2883470"/>
            <a:ext cx="155791" cy="527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12215747" y="3460164"/>
            <a:ext cx="155791" cy="527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2215747" y="4036858"/>
            <a:ext cx="155791" cy="527538"/>
          </a:xfrm>
          <a:prstGeom prst="rect">
            <a:avLst/>
          </a:prstGeom>
          <a:solidFill>
            <a:srgbClr val="006EC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12215747" y="1730082"/>
            <a:ext cx="155791" cy="527538"/>
          </a:xfrm>
          <a:prstGeom prst="rect">
            <a:avLst/>
          </a:prstGeom>
          <a:solidFill>
            <a:srgbClr val="89007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12382950" y="576694"/>
            <a:ext cx="155791" cy="527538"/>
          </a:xfrm>
          <a:prstGeom prst="rect">
            <a:avLst/>
          </a:prstGeom>
          <a:solidFill>
            <a:srgbClr val="A5064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12382950" y="1153388"/>
            <a:ext cx="155791" cy="527538"/>
          </a:xfrm>
          <a:prstGeom prst="rect">
            <a:avLst/>
          </a:prstGeom>
          <a:solidFill>
            <a:srgbClr val="9E120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12380049" y="2306776"/>
            <a:ext cx="155791" cy="527538"/>
          </a:xfrm>
          <a:prstGeom prst="rect">
            <a:avLst/>
          </a:prstGeom>
          <a:solidFill>
            <a:srgbClr val="E6A6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 userDrawn="1"/>
        </p:nvSpPr>
        <p:spPr>
          <a:xfrm>
            <a:off x="12380049" y="2883470"/>
            <a:ext cx="155791" cy="527538"/>
          </a:xfrm>
          <a:prstGeom prst="rect">
            <a:avLst/>
          </a:prstGeom>
          <a:solidFill>
            <a:srgbClr val="05732A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 userDrawn="1"/>
        </p:nvSpPr>
        <p:spPr>
          <a:xfrm>
            <a:off x="12380049" y="3460164"/>
            <a:ext cx="155791" cy="527538"/>
          </a:xfrm>
          <a:prstGeom prst="rect">
            <a:avLst/>
          </a:prstGeom>
          <a:solidFill>
            <a:srgbClr val="005F6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 userDrawn="1"/>
        </p:nvSpPr>
        <p:spPr>
          <a:xfrm>
            <a:off x="12380049" y="4036858"/>
            <a:ext cx="155791" cy="527538"/>
          </a:xfrm>
          <a:prstGeom prst="rect">
            <a:avLst/>
          </a:prstGeom>
          <a:solidFill>
            <a:srgbClr val="0550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 userDrawn="1"/>
        </p:nvSpPr>
        <p:spPr>
          <a:xfrm>
            <a:off x="12380049" y="1730082"/>
            <a:ext cx="155791" cy="527538"/>
          </a:xfrm>
          <a:prstGeom prst="rect">
            <a:avLst/>
          </a:prstGeom>
          <a:solidFill>
            <a:srgbClr val="5A145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 userDrawn="1"/>
        </p:nvSpPr>
        <p:spPr>
          <a:xfrm>
            <a:off x="12218648" y="0"/>
            <a:ext cx="155791" cy="527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 userDrawn="1"/>
        </p:nvSpPr>
        <p:spPr>
          <a:xfrm>
            <a:off x="12382950" y="0"/>
            <a:ext cx="155791" cy="527538"/>
          </a:xfrm>
          <a:prstGeom prst="rect">
            <a:avLst/>
          </a:prstGeom>
          <a:solidFill>
            <a:srgbClr val="CC46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3E109CF6-4CF1-5844-836E-8FAD4613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390719"/>
            <a:ext cx="10800000" cy="998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AB5A06E-990F-E141-AFAA-9CDA3EB04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000" y="1524000"/>
            <a:ext cx="108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A8586152-A3DC-FE47-8B58-21936DEA802E}"/>
              </a:ext>
            </a:extLst>
          </p:cNvPr>
          <p:cNvSpPr txBox="1">
            <a:spLocks/>
          </p:cNvSpPr>
          <p:nvPr userDrawn="1"/>
        </p:nvSpPr>
        <p:spPr>
          <a:xfrm>
            <a:off x="11231207" y="6228326"/>
            <a:ext cx="495656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47DB54-D037-B84F-B6F1-2E8DA40D09AD}" type="slidenum">
              <a:rPr lang="en-US" sz="800" b="1" smtClean="0">
                <a:latin typeface="Segoe UI Semibold" panose="020B0502040204020203" pitchFamily="34" charset="0"/>
                <a:cs typeface="Segoe UI Semibold" panose="020B0502040204020203" pitchFamily="34" charset="0"/>
              </a:rPr>
              <a:pPr/>
              <a:t>‹#›</a:t>
            </a:fld>
            <a:endParaRPr lang="en-US" sz="800" b="1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F64BE6D0-6E4F-8642-9B9F-E8271192D7D8}"/>
              </a:ext>
            </a:extLst>
          </p:cNvPr>
          <p:cNvSpPr txBox="1">
            <a:spLocks/>
          </p:cNvSpPr>
          <p:nvPr userDrawn="1"/>
        </p:nvSpPr>
        <p:spPr>
          <a:xfrm>
            <a:off x="7116407" y="6217538"/>
            <a:ext cx="4114800" cy="365125"/>
          </a:xfr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b="1">
                <a:latin typeface="Segoe UI Semibold" panose="020B0502040204020203" pitchFamily="34" charset="0"/>
                <a:cs typeface="Segoe UI Semibold" panose="020B0502040204020203" pitchFamily="34" charset="0"/>
              </a:rPr>
              <a:t>©2019 Avanade Inc. All Rights Reserved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1E8195-9701-EF4C-9434-5322C61B278C}"/>
              </a:ext>
            </a:extLst>
          </p:cNvPr>
          <p:cNvSpPr/>
          <p:nvPr userDrawn="1"/>
        </p:nvSpPr>
        <p:spPr>
          <a:xfrm>
            <a:off x="696000" y="0"/>
            <a:ext cx="10800000" cy="45719"/>
          </a:xfrm>
          <a:prstGeom prst="rect">
            <a:avLst/>
          </a:prstGeom>
          <a:gradFill>
            <a:gsLst>
              <a:gs pos="80000">
                <a:srgbClr val="FF5800"/>
              </a:gs>
              <a:gs pos="0">
                <a:srgbClr val="FFD700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AvanadeLogoNoTM_AWColor_RGB.png">
            <a:extLst>
              <a:ext uri="{FF2B5EF4-FFF2-40B4-BE49-F238E27FC236}">
                <a16:creationId xmlns:a16="http://schemas.microsoft.com/office/drawing/2014/main" id="{55CC74AC-9459-324D-8814-E353F655264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04" y="6092354"/>
            <a:ext cx="1494933" cy="54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5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Segoe UI Light" charset="0"/>
          <a:ea typeface="Segoe UI Light" charset="0"/>
          <a:cs typeface="Segoe U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3702">
          <p15:clr>
            <a:srgbClr val="F26B43"/>
          </p15:clr>
        </p15:guide>
        <p15:guide id="5" orient="horz" pos="100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a.a.medeiros.cintra@avanade.com" TargetMode="External"/><Relationship Id="rId2" Type="http://schemas.openxmlformats.org/officeDocument/2006/relationships/hyperlink" Target="mailto:arie.rodrigues@avanade.com" TargetMode="Externa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939E697-5B1D-4E5C-9E08-9F27BE4C2D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7361" y="3862632"/>
            <a:ext cx="1222250" cy="12222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5B3FBB-ECCA-4FFF-A4BD-69EEEB67CE47}"/>
              </a:ext>
            </a:extLst>
          </p:cNvPr>
          <p:cNvSpPr/>
          <p:nvPr/>
        </p:nvSpPr>
        <p:spPr>
          <a:xfrm>
            <a:off x="540327" y="1409538"/>
            <a:ext cx="111113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Desenvolvimento rápido de bots empresariais com Microsoft Bot Framework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AC1EA3-E07E-4F9B-9EB2-13C73A7F5E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2958" y="3865727"/>
            <a:ext cx="1219155" cy="121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9374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BCF3B238-4414-9C42-9FD9-1456460D2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somos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E2D437-1FC9-4B16-8F3B-8C8BE5C74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116" y="1757707"/>
            <a:ext cx="2944618" cy="2944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925ED6-4F7B-4387-B8E5-40E62A28B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095" y="1757707"/>
            <a:ext cx="2944618" cy="2944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CEBABE-3C9A-49BC-9C5D-971333EDA1B8}"/>
              </a:ext>
            </a:extLst>
          </p:cNvPr>
          <p:cNvSpPr txBox="1"/>
          <p:nvPr/>
        </p:nvSpPr>
        <p:spPr>
          <a:xfrm>
            <a:off x="1795809" y="5070969"/>
            <a:ext cx="2607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Arie Rodrigues</a:t>
            </a:r>
          </a:p>
          <a:p>
            <a:pPr algn="ctr"/>
            <a:r>
              <a:rPr lang="pt-BR" dirty="0"/>
              <a:t>Engenheiro de Software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02C3B2-E42A-4960-B6AB-C9558CE7FA81}"/>
              </a:ext>
            </a:extLst>
          </p:cNvPr>
          <p:cNvSpPr txBox="1"/>
          <p:nvPr/>
        </p:nvSpPr>
        <p:spPr>
          <a:xfrm>
            <a:off x="7411855" y="5070969"/>
            <a:ext cx="2592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Ariel Medeiros</a:t>
            </a:r>
          </a:p>
          <a:p>
            <a:pPr algn="ctr"/>
            <a:r>
              <a:rPr lang="pt-BR" dirty="0"/>
              <a:t>Engenheira de Software</a:t>
            </a:r>
          </a:p>
        </p:txBody>
      </p:sp>
    </p:spTree>
    <p:extLst>
      <p:ext uri="{BB962C8B-B14F-4D97-AF65-F5344CB8AC3E}">
        <p14:creationId xmlns:p14="http://schemas.microsoft.com/office/powerpoint/2010/main" val="162257616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BCF3B238-4414-9C42-9FD9-1456460D2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390719"/>
            <a:ext cx="10800000" cy="998344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93" name="Text Placeholder 23">
            <a:extLst>
              <a:ext uri="{FF2B5EF4-FFF2-40B4-BE49-F238E27FC236}">
                <a16:creationId xmlns:a16="http://schemas.microsoft.com/office/drawing/2014/main" id="{FF78B29A-9523-E647-B76C-54C1B956F0AB}"/>
              </a:ext>
            </a:extLst>
          </p:cNvPr>
          <p:cNvSpPr txBox="1">
            <a:spLocks/>
          </p:cNvSpPr>
          <p:nvPr/>
        </p:nvSpPr>
        <p:spPr>
          <a:xfrm>
            <a:off x="4687673" y="2305349"/>
            <a:ext cx="2538000" cy="601662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None/>
              <a:defRPr lang="en-US" sz="1600" b="0" i="0" kern="1200" dirty="0">
                <a:solidFill>
                  <a:schemeClr val="bg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216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3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tabLst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1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64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351933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376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19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261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Bot Framework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dirty="0">
                <a:solidFill>
                  <a:schemeClr val="tx1"/>
                </a:solidFill>
                <a:latin typeface="Segoe UI Light"/>
                <a:cs typeface="Segoe UI"/>
              </a:rPr>
              <a:t>O </a:t>
            </a:r>
            <a:r>
              <a:rPr kumimoji="0" lang="en-US" sz="2400" dirty="0" err="1">
                <a:solidFill>
                  <a:schemeClr val="tx1"/>
                </a:solidFill>
                <a:latin typeface="Segoe UI Light"/>
                <a:cs typeface="Segoe UI"/>
              </a:rPr>
              <a:t>poder</a:t>
            </a:r>
            <a:r>
              <a:rPr kumimoji="0" lang="en-US" sz="2400" dirty="0">
                <a:solidFill>
                  <a:schemeClr val="tx1"/>
                </a:solidFill>
                <a:latin typeface="Segoe UI Light"/>
                <a:cs typeface="Segoe UI"/>
              </a:rPr>
              <a:t> do bot framework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chemeClr val="tx1"/>
                </a:solidFill>
                <a:latin typeface="Segoe UI Light"/>
                <a:cs typeface="Segoe UI"/>
              </a:rPr>
              <a:t>Inteligência</a:t>
            </a:r>
            <a:r>
              <a:rPr lang="en-US" sz="2400" dirty="0">
                <a:solidFill>
                  <a:schemeClr val="tx1"/>
                </a:solidFill>
                <a:latin typeface="Segoe UI Light"/>
                <a:cs typeface="Segoe UI"/>
              </a:rPr>
              <a:t> do bot</a:t>
            </a:r>
          </a:p>
        </p:txBody>
      </p:sp>
      <p:sp>
        <p:nvSpPr>
          <p:cNvPr id="94" name="Text Placeholder 31">
            <a:extLst>
              <a:ext uri="{FF2B5EF4-FFF2-40B4-BE49-F238E27FC236}">
                <a16:creationId xmlns:a16="http://schemas.microsoft.com/office/drawing/2014/main" id="{40E0CC53-0984-6B4F-A60C-BF4344A8B063}"/>
              </a:ext>
            </a:extLst>
          </p:cNvPr>
          <p:cNvSpPr txBox="1">
            <a:spLocks/>
          </p:cNvSpPr>
          <p:nvPr/>
        </p:nvSpPr>
        <p:spPr>
          <a:xfrm>
            <a:off x="4687673" y="1389063"/>
            <a:ext cx="1325563" cy="842962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None/>
              <a:defRPr lang="en-US" sz="5400" b="0" i="0" kern="1200" dirty="0">
                <a:solidFill>
                  <a:schemeClr val="bg1"/>
                </a:solidFill>
                <a:latin typeface="Arial Black" panose="020B0A040201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216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3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tabLst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1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64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351933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376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19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261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5800"/>
                </a:solidFill>
                <a:effectLst/>
                <a:uLnTx/>
                <a:uFillTx/>
                <a:latin typeface="Segoe UI Semibold" panose="020B0702040204020203" pitchFamily="34" charset="0"/>
                <a:ea typeface="Roboto" panose="02000000000000000000" pitchFamily="2" charset="0"/>
                <a:cs typeface="Segoe UI Semibold" panose="020B0702040204020203" pitchFamily="34" charset="0"/>
              </a:rPr>
              <a:t>02</a:t>
            </a:r>
          </a:p>
        </p:txBody>
      </p:sp>
      <p:sp>
        <p:nvSpPr>
          <p:cNvPr id="95" name="Text Placeholder 22">
            <a:extLst>
              <a:ext uri="{FF2B5EF4-FFF2-40B4-BE49-F238E27FC236}">
                <a16:creationId xmlns:a16="http://schemas.microsoft.com/office/drawing/2014/main" id="{8CD4F2CD-CA88-8B42-9966-ED489B35A2D4}"/>
              </a:ext>
            </a:extLst>
          </p:cNvPr>
          <p:cNvSpPr txBox="1">
            <a:spLocks/>
          </p:cNvSpPr>
          <p:nvPr/>
        </p:nvSpPr>
        <p:spPr>
          <a:xfrm>
            <a:off x="1933672" y="2305349"/>
            <a:ext cx="2538000" cy="601662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None/>
              <a:defRPr lang="en-US" sz="1600" b="0" i="0" kern="1200" dirty="0">
                <a:solidFill>
                  <a:schemeClr val="bg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216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3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tabLst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1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64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351933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376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19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261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Sobre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 chatbots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O que 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cs typeface="Segoe UI" panose="020B0502040204020203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Preocupações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Text Placeholder 32">
            <a:extLst>
              <a:ext uri="{FF2B5EF4-FFF2-40B4-BE49-F238E27FC236}">
                <a16:creationId xmlns:a16="http://schemas.microsoft.com/office/drawing/2014/main" id="{51D72252-55FC-6346-91E0-88523E82F840}"/>
              </a:ext>
            </a:extLst>
          </p:cNvPr>
          <p:cNvSpPr txBox="1">
            <a:spLocks/>
          </p:cNvSpPr>
          <p:nvPr/>
        </p:nvSpPr>
        <p:spPr>
          <a:xfrm>
            <a:off x="1933673" y="1389063"/>
            <a:ext cx="1325563" cy="842962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None/>
              <a:defRPr lang="en-US" sz="5400" b="0" i="0" kern="1200" dirty="0">
                <a:solidFill>
                  <a:schemeClr val="bg1"/>
                </a:solidFill>
                <a:latin typeface="Arial Black" panose="020B0A040201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216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3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tabLst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1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64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351933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376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19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261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5800"/>
                </a:solidFill>
                <a:effectLst/>
                <a:uLnTx/>
                <a:uFillTx/>
                <a:latin typeface="Segoe UI Semibold" panose="020B0702040204020203" pitchFamily="34" charset="0"/>
                <a:ea typeface="Roboto" panose="02000000000000000000" pitchFamily="2" charset="0"/>
                <a:cs typeface="Segoe UI Semibold" panose="020B0702040204020203" pitchFamily="34" charset="0"/>
              </a:rPr>
              <a:t>01</a:t>
            </a:r>
          </a:p>
        </p:txBody>
      </p:sp>
      <p:sp>
        <p:nvSpPr>
          <p:cNvPr id="97" name="Text Placeholder 24">
            <a:extLst>
              <a:ext uri="{FF2B5EF4-FFF2-40B4-BE49-F238E27FC236}">
                <a16:creationId xmlns:a16="http://schemas.microsoft.com/office/drawing/2014/main" id="{C286E06F-F451-E641-B992-87009137C396}"/>
              </a:ext>
            </a:extLst>
          </p:cNvPr>
          <p:cNvSpPr txBox="1">
            <a:spLocks/>
          </p:cNvSpPr>
          <p:nvPr/>
        </p:nvSpPr>
        <p:spPr>
          <a:xfrm>
            <a:off x="7441673" y="2305349"/>
            <a:ext cx="2538000" cy="601662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None/>
              <a:defRPr lang="en-US" sz="1600" b="0" i="0" kern="1200" dirty="0">
                <a:solidFill>
                  <a:schemeClr val="bg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216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3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tabLst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1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64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351933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376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19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261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 err="1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</a:t>
            </a:r>
            <a:r>
              <a:rPr lang="en-US" sz="2400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técnicos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Portal azure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Plataforma</a:t>
            </a:r>
            <a:r>
              <a:rPr lang="en-US" sz="2400" dirty="0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do LUIS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err="1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Implementação</a:t>
            </a:r>
            <a:r>
              <a:rPr lang="en-US" sz="2400" dirty="0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Segoe UI Light" panose="020B0502040204020203" pitchFamily="34" charset="0"/>
                <a:cs typeface="Segoe UI" panose="020B0502040204020203" pitchFamily="34" charset="0"/>
              </a:rPr>
              <a:t> C#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schemeClr val="tx1"/>
              </a:solidFill>
              <a:latin typeface="Segoe UI Light" panose="020B0502040204020203" pitchFamily="34" charset="0"/>
              <a:cs typeface="Segoe UI" panose="020B0502040204020203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ea typeface="Roboto" panose="02000000000000000000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8" name="Text Placeholder 33">
            <a:extLst>
              <a:ext uri="{FF2B5EF4-FFF2-40B4-BE49-F238E27FC236}">
                <a16:creationId xmlns:a16="http://schemas.microsoft.com/office/drawing/2014/main" id="{D08884D0-11ED-574C-84B1-24DA874254EF}"/>
              </a:ext>
            </a:extLst>
          </p:cNvPr>
          <p:cNvSpPr txBox="1">
            <a:spLocks/>
          </p:cNvSpPr>
          <p:nvPr/>
        </p:nvSpPr>
        <p:spPr>
          <a:xfrm>
            <a:off x="7441673" y="1389063"/>
            <a:ext cx="1325563" cy="842962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None/>
              <a:defRPr lang="en-US" sz="5400" b="0" i="0" kern="1200" dirty="0">
                <a:solidFill>
                  <a:schemeClr val="bg1"/>
                </a:solidFill>
                <a:latin typeface="Arial Black" panose="020B0A040201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216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43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tabLst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612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864000" indent="-216000" algn="l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pitchFamily="34" charset="0"/>
              <a:buChar char="‒"/>
              <a:defRPr sz="1800" b="0" i="0" kern="1200">
                <a:solidFill>
                  <a:schemeClr val="tx1"/>
                </a:solidFill>
                <a:latin typeface="Graphik Regular" panose="020B0503030202060203" pitchFamily="34" charset="77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351933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376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19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261" indent="-304723" algn="l" defTabSz="121888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5800"/>
                </a:solidFill>
                <a:effectLst/>
                <a:uLnTx/>
                <a:uFillTx/>
                <a:latin typeface="Segoe UI Semibold" panose="020B0702040204020203" pitchFamily="34" charset="0"/>
                <a:ea typeface="Roboto" panose="02000000000000000000" pitchFamily="2" charset="0"/>
                <a:cs typeface="Segoe UI Semibold" panose="020B0702040204020203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1815738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SOBRE CHATBOTS</a:t>
            </a:r>
          </a:p>
        </p:txBody>
      </p:sp>
      <p:sp>
        <p:nvSpPr>
          <p:cNvPr id="67" name="Rectangle"/>
          <p:cNvSpPr/>
          <p:nvPr/>
        </p:nvSpPr>
        <p:spPr>
          <a:xfrm>
            <a:off x="562464" y="772998"/>
            <a:ext cx="11067067" cy="5316717"/>
          </a:xfrm>
          <a:prstGeom prst="rect">
            <a:avLst/>
          </a:prstGeom>
          <a:solidFill>
            <a:schemeClr val="tx2">
              <a:alpha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1148754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cs typeface="Segoe UI"/>
              <a:sym typeface="Segoe UI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313204-82D8-4EC6-AA55-96B4B9CFBF72}"/>
              </a:ext>
            </a:extLst>
          </p:cNvPr>
          <p:cNvSpPr txBox="1"/>
          <p:nvPr/>
        </p:nvSpPr>
        <p:spPr>
          <a:xfrm>
            <a:off x="1123317" y="2592211"/>
            <a:ext cx="1009999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800" b="0" i="0" dirty="0">
                <a:solidFill>
                  <a:srgbClr val="FFFFFF"/>
                </a:solidFill>
                <a:latin typeface="Segoe UI Light" pitchFamily="18" charset="0"/>
              </a:rPr>
              <a:t>Uma interface para humanos com o propósito de atender necessidades de comunicação através de textos ou serviços automatizados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D5E637-9E6E-474A-AF41-7A857436C8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009" y="4756365"/>
            <a:ext cx="780177" cy="7801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A5FB95-169A-4C69-A4AE-CAAFD6A73B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0180" y="4757760"/>
            <a:ext cx="778316" cy="7783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15A065-67DF-4398-8134-9330B42729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8819" y="4752259"/>
            <a:ext cx="778202" cy="7782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000A533-B3B3-4337-B3EB-F1EEF4CDF6B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509" y="4752358"/>
            <a:ext cx="780177" cy="780177"/>
          </a:xfrm>
          <a:prstGeom prst="rect">
            <a:avLst/>
          </a:prstGeom>
        </p:spPr>
      </p:pic>
      <p:sp>
        <p:nvSpPr>
          <p:cNvPr id="12" name="Title 7">
            <a:extLst>
              <a:ext uri="{FF2B5EF4-FFF2-40B4-BE49-F238E27FC236}">
                <a16:creationId xmlns:a16="http://schemas.microsoft.com/office/drawing/2014/main" id="{48A51A33-1487-4E0E-A7FD-55E3BB17C8D2}"/>
              </a:ext>
            </a:extLst>
          </p:cNvPr>
          <p:cNvSpPr txBox="1">
            <a:spLocks/>
          </p:cNvSpPr>
          <p:nvPr/>
        </p:nvSpPr>
        <p:spPr>
          <a:xfrm>
            <a:off x="990723" y="1386145"/>
            <a:ext cx="10270415" cy="6929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algn="ctr"/>
            <a:r>
              <a:rPr lang="en-AU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 QUE É?</a:t>
            </a:r>
          </a:p>
        </p:txBody>
      </p:sp>
    </p:spTree>
    <p:extLst>
      <p:ext uri="{BB962C8B-B14F-4D97-AF65-F5344CB8AC3E}">
        <p14:creationId xmlns:p14="http://schemas.microsoft.com/office/powerpoint/2010/main" val="108722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07BF626D-EFE6-42C4-960A-B7F7D20B9C7F}"/>
              </a:ext>
            </a:extLst>
          </p:cNvPr>
          <p:cNvSpPr/>
          <p:nvPr/>
        </p:nvSpPr>
        <p:spPr>
          <a:xfrm>
            <a:off x="562464" y="772998"/>
            <a:ext cx="11067067" cy="5316717"/>
          </a:xfrm>
          <a:prstGeom prst="rect">
            <a:avLst/>
          </a:prstGeom>
          <a:solidFill>
            <a:schemeClr val="tx2">
              <a:alpha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1148754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cs typeface="Segoe UI"/>
              <a:sym typeface="Segoe UI"/>
            </a:endParaRP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11CB454C-0591-4BAE-ACBE-1F9B4E412253}"/>
              </a:ext>
            </a:extLst>
          </p:cNvPr>
          <p:cNvSpPr txBox="1">
            <a:spLocks/>
          </p:cNvSpPr>
          <p:nvPr/>
        </p:nvSpPr>
        <p:spPr>
          <a:xfrm>
            <a:off x="960792" y="2638575"/>
            <a:ext cx="5203441" cy="1846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err="1">
                <a:solidFill>
                  <a:schemeClr val="bg1"/>
                </a:solidFill>
                <a:latin typeface="Segoe UI Light"/>
                <a:cs typeface="Segoe UI Light"/>
              </a:rPr>
              <a:t>Definição</a:t>
            </a:r>
            <a:r>
              <a:rPr lang="en-AU" sz="2800" dirty="0">
                <a:solidFill>
                  <a:schemeClr val="bg1"/>
                </a:solidFill>
                <a:latin typeface="Segoe UI Light"/>
                <a:cs typeface="Segoe UI Light"/>
              </a:rPr>
              <a:t> de </a:t>
            </a:r>
            <a:r>
              <a:rPr lang="en-AU" sz="2800" dirty="0" err="1">
                <a:solidFill>
                  <a:schemeClr val="bg1"/>
                </a:solidFill>
                <a:latin typeface="Segoe UI Light"/>
                <a:cs typeface="Segoe UI Light"/>
              </a:rPr>
              <a:t>escopo</a:t>
            </a:r>
            <a:endParaRPr lang="en-AU" sz="2800" dirty="0">
              <a:solidFill>
                <a:schemeClr val="bg1"/>
              </a:solidFill>
              <a:latin typeface="Segoe UI Light"/>
              <a:cs typeface="Segoe UI Ligh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Segoe UI Light"/>
                <a:cs typeface="Segoe UI Light"/>
              </a:rPr>
              <a:t>Persona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err="1">
                <a:solidFill>
                  <a:schemeClr val="bg1"/>
                </a:solidFill>
                <a:latin typeface="Segoe UI Light"/>
                <a:cs typeface="Segoe UI Light"/>
              </a:rPr>
              <a:t>Expectativas</a:t>
            </a:r>
            <a:r>
              <a:rPr lang="en-AU" sz="2800" dirty="0">
                <a:solidFill>
                  <a:schemeClr val="bg1"/>
                </a:solidFill>
                <a:latin typeface="Segoe UI Light"/>
                <a:cs typeface="Segoe UI Light"/>
              </a:rPr>
              <a:t> </a:t>
            </a:r>
            <a:r>
              <a:rPr lang="en-AU" sz="2800" dirty="0" err="1">
                <a:solidFill>
                  <a:schemeClr val="bg1"/>
                </a:solidFill>
                <a:latin typeface="Segoe UI Light"/>
                <a:cs typeface="Segoe UI Light"/>
              </a:rPr>
              <a:t>elevadas</a:t>
            </a:r>
            <a:endParaRPr lang="en-AU" sz="2800" dirty="0">
              <a:solidFill>
                <a:schemeClr val="bg1"/>
              </a:solidFill>
              <a:latin typeface="Segoe UI Light"/>
              <a:cs typeface="Segoe UI Light"/>
            </a:endParaRP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SOBRE CHATBOTS</a:t>
            </a:r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6C143C02-3275-48AA-B1F7-5A0F4A2CC874}"/>
              </a:ext>
            </a:extLst>
          </p:cNvPr>
          <p:cNvSpPr txBox="1">
            <a:spLocks/>
          </p:cNvSpPr>
          <p:nvPr/>
        </p:nvSpPr>
        <p:spPr>
          <a:xfrm>
            <a:off x="990723" y="1386145"/>
            <a:ext cx="10270415" cy="6929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algn="ctr"/>
            <a:r>
              <a:rPr lang="en-AU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	PREOCUPAÇÕES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595C8E6-F349-4139-8A7F-19E7B27F48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009" y="4756365"/>
            <a:ext cx="780177" cy="7801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263709-C35B-4C04-ACAD-B59422291F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0180" y="4757760"/>
            <a:ext cx="778316" cy="778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1183C0-CA5B-4871-A172-3E3FA7D848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8819" y="4752259"/>
            <a:ext cx="778202" cy="7782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85822CB-3CC9-4D46-9A70-166E700C77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509" y="4752358"/>
            <a:ext cx="780177" cy="78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07BF626D-EFE6-42C4-960A-B7F7D20B9C7F}"/>
              </a:ext>
            </a:extLst>
          </p:cNvPr>
          <p:cNvSpPr/>
          <p:nvPr/>
        </p:nvSpPr>
        <p:spPr>
          <a:xfrm>
            <a:off x="562464" y="770641"/>
            <a:ext cx="11067067" cy="5316717"/>
          </a:xfrm>
          <a:prstGeom prst="rect">
            <a:avLst/>
          </a:prstGeom>
          <a:solidFill>
            <a:schemeClr val="tx2">
              <a:alpha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1148754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cs typeface="Segoe UI"/>
              <a:sym typeface="Segoe UI"/>
            </a:endParaRP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BOT FRAMEWORK</a:t>
            </a:r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6C143C02-3275-48AA-B1F7-5A0F4A2CC874}"/>
              </a:ext>
            </a:extLst>
          </p:cNvPr>
          <p:cNvSpPr txBox="1">
            <a:spLocks/>
          </p:cNvSpPr>
          <p:nvPr/>
        </p:nvSpPr>
        <p:spPr>
          <a:xfrm>
            <a:off x="990723" y="1386145"/>
            <a:ext cx="10270415" cy="6929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algn="ctr"/>
            <a:r>
              <a:rPr lang="en-AU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	O PODER DO BOT FRAMEWORK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595C8E6-F349-4139-8A7F-19E7B27F48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009" y="4756365"/>
            <a:ext cx="780177" cy="7801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263709-C35B-4C04-ACAD-B59422291F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0180" y="4757760"/>
            <a:ext cx="778316" cy="778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1183C0-CA5B-4871-A172-3E3FA7D848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8819" y="4752259"/>
            <a:ext cx="778202" cy="7782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85822CB-3CC9-4D46-9A70-166E700C77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509" y="4752358"/>
            <a:ext cx="780177" cy="7801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3AEAC6-1D71-4D60-B54B-F24A444C77E9}"/>
              </a:ext>
            </a:extLst>
          </p:cNvPr>
          <p:cNvSpPr txBox="1"/>
          <p:nvPr/>
        </p:nvSpPr>
        <p:spPr>
          <a:xfrm>
            <a:off x="1101931" y="2501778"/>
            <a:ext cx="8701945" cy="14711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Segoe UI Light" pitchFamily="18" charset="0"/>
              </a:rPr>
              <a:t>Canais de comunicação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b="0" i="0" dirty="0">
                <a:solidFill>
                  <a:schemeClr val="bg1"/>
                </a:solidFill>
                <a:latin typeface="Segoe UI Light" pitchFamily="18" charset="0"/>
              </a:rPr>
              <a:t>Conjunto de recursos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Segoe UI Light" pitchFamily="18" charset="0"/>
              </a:rPr>
              <a:t>Integrações</a:t>
            </a:r>
            <a:endParaRPr lang="pt-BR" sz="2800" b="0" i="0" dirty="0">
              <a:solidFill>
                <a:schemeClr val="bg1"/>
              </a:solidFill>
              <a:latin typeface="Segoe UI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1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07BF626D-EFE6-42C4-960A-B7F7D20B9C7F}"/>
              </a:ext>
            </a:extLst>
          </p:cNvPr>
          <p:cNvSpPr/>
          <p:nvPr/>
        </p:nvSpPr>
        <p:spPr>
          <a:xfrm>
            <a:off x="562464" y="770641"/>
            <a:ext cx="11067067" cy="5316717"/>
          </a:xfrm>
          <a:prstGeom prst="rect">
            <a:avLst/>
          </a:prstGeom>
          <a:solidFill>
            <a:schemeClr val="tx2">
              <a:alpha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1148754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cs typeface="Segoe UI"/>
              <a:sym typeface="Segoe UI"/>
            </a:endParaRP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BOT FRAMEWORK</a:t>
            </a:r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6C143C02-3275-48AA-B1F7-5A0F4A2CC874}"/>
              </a:ext>
            </a:extLst>
          </p:cNvPr>
          <p:cNvSpPr txBox="1">
            <a:spLocks/>
          </p:cNvSpPr>
          <p:nvPr/>
        </p:nvSpPr>
        <p:spPr>
          <a:xfrm>
            <a:off x="990723" y="1386145"/>
            <a:ext cx="10270415" cy="6929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algn="ctr"/>
            <a:r>
              <a:rPr lang="en-AU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	A INTELIGÊNCIA DO BOT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595C8E6-F349-4139-8A7F-19E7B27F48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009" y="4756365"/>
            <a:ext cx="780177" cy="7801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263709-C35B-4C04-ACAD-B59422291F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0180" y="4757760"/>
            <a:ext cx="778316" cy="778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1183C0-CA5B-4871-A172-3E3FA7D848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8819" y="4752259"/>
            <a:ext cx="778202" cy="7782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85822CB-3CC9-4D46-9A70-166E700C77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509" y="4752358"/>
            <a:ext cx="780177" cy="7801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3AEAC6-1D71-4D60-B54B-F24A444C77E9}"/>
              </a:ext>
            </a:extLst>
          </p:cNvPr>
          <p:cNvSpPr txBox="1"/>
          <p:nvPr/>
        </p:nvSpPr>
        <p:spPr>
          <a:xfrm>
            <a:off x="1101931" y="2275106"/>
            <a:ext cx="8701945" cy="14711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Segoe UI Light" pitchFamily="18" charset="0"/>
              </a:rPr>
              <a:t>NLPs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Segoe UI Light" pitchFamily="18" charset="0"/>
              </a:rPr>
              <a:t>LUIS</a:t>
            </a:r>
          </a:p>
          <a:p>
            <a:pPr marL="914400" lvl="1" indent="-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Segoe UI Light" pitchFamily="18" charset="0"/>
              </a:rPr>
              <a:t>BingSpellChecker</a:t>
            </a:r>
          </a:p>
        </p:txBody>
      </p:sp>
    </p:spTree>
    <p:extLst>
      <p:ext uri="{BB962C8B-B14F-4D97-AF65-F5344CB8AC3E}">
        <p14:creationId xmlns:p14="http://schemas.microsoft.com/office/powerpoint/2010/main" val="111141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1F67B2-940A-4D1B-B82F-60DF0527E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1" y="600188"/>
            <a:ext cx="10270415" cy="55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9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232574-F003-4714-B6AC-D51FDDACF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0" y="602585"/>
            <a:ext cx="10270415" cy="556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1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D4ACA-B4D3-49CB-814A-4FDF935FF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1" y="609426"/>
            <a:ext cx="10270414" cy="556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9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89E4CF-972D-4888-B0CD-3568BF159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1" y="609601"/>
            <a:ext cx="10273953" cy="556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3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85D4CD-784C-4578-8418-54EB29FAE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2" y="603306"/>
            <a:ext cx="10270414" cy="556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8000FA-94A5-4E4F-94CF-EF6872692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1" y="584139"/>
            <a:ext cx="10270415" cy="557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8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50355B-9065-4FA6-8F6D-ECE3610FD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1" y="591127"/>
            <a:ext cx="10268374" cy="557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5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03174D-EDAB-44A8-B06C-9CDACBB67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2" y="591129"/>
            <a:ext cx="10274564" cy="557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410A48-540C-46E6-8F8D-CF13AF7E3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2" y="581893"/>
            <a:ext cx="10275678" cy="557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0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044CCD-42DF-4D6F-988C-531373406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0" y="581892"/>
            <a:ext cx="10274559" cy="557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2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66" name="Rectangle 5"/>
          <p:cNvSpPr txBox="1">
            <a:spLocks noChangeArrowheads="1"/>
          </p:cNvSpPr>
          <p:nvPr/>
        </p:nvSpPr>
        <p:spPr bwMode="auto">
          <a:xfrm>
            <a:off x="4665161" y="6260973"/>
            <a:ext cx="2486346" cy="16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  <a:spcAft>
                <a:spcPct val="30000"/>
              </a:spcAft>
            </a:pP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©2017 Avanade Inc. All Rights Reserved.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34D9CEC9-03F6-4F35-A0E8-C1B15112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791" y="234891"/>
            <a:ext cx="10270415" cy="998344"/>
          </a:xfrm>
        </p:spPr>
        <p:txBody>
          <a:bodyPr/>
          <a:lstStyle/>
          <a:p>
            <a:r>
              <a:rPr lang="en-AU" sz="20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PROCESSOS TÉCNICOS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C10431-9CB1-44F5-B961-4F8A5C2CE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92" y="581890"/>
            <a:ext cx="10274555" cy="557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19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544F8-7B25-48BA-8EC3-835B506F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797" y="629327"/>
            <a:ext cx="9302406" cy="1331844"/>
          </a:xfrm>
        </p:spPr>
        <p:txBody>
          <a:bodyPr/>
          <a:lstStyle/>
          <a:p>
            <a:pPr algn="ctr"/>
            <a:r>
              <a:rPr lang="pt-BR" sz="8000" dirty="0"/>
              <a:t>OBRIGADO!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645FFE-0870-4D24-A5C3-42F3B242BD94}"/>
              </a:ext>
            </a:extLst>
          </p:cNvPr>
          <p:cNvSpPr txBox="1">
            <a:spLocks/>
          </p:cNvSpPr>
          <p:nvPr/>
        </p:nvSpPr>
        <p:spPr>
          <a:xfrm>
            <a:off x="360920" y="2933803"/>
            <a:ext cx="11470159" cy="1331844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800" b="0" i="0" kern="1200" dirty="0">
                <a:solidFill>
                  <a:schemeClr val="bg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algn="ctr"/>
            <a:r>
              <a:rPr lang="pt-BR" sz="3600" dirty="0"/>
              <a:t>Entre em contato com a gente pelos emails: </a:t>
            </a:r>
          </a:p>
          <a:p>
            <a:pPr algn="ctr"/>
            <a:r>
              <a:rPr lang="pt-BR" sz="3600" dirty="0">
                <a:ln w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arie.rodrigues@avanade.com</a:t>
            </a:r>
            <a:endParaRPr lang="pt-BR" sz="3600" dirty="0">
              <a:ln w="0"/>
            </a:endParaRPr>
          </a:p>
          <a:p>
            <a:pPr algn="ctr"/>
            <a:r>
              <a:rPr lang="pt-BR" sz="3600" dirty="0">
                <a:ln w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a.a.medeiros.cintra@avanade.com</a:t>
            </a:r>
            <a:endParaRPr lang="pt-BR" sz="3600" dirty="0">
              <a:ln w="0"/>
            </a:endParaRPr>
          </a:p>
          <a:p>
            <a:pPr algn="ctr"/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84766485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Highly Confidential">
  <a:themeElements>
    <a:clrScheme name="Avanade FY17">
      <a:dk1>
        <a:srgbClr val="595959"/>
      </a:dk1>
      <a:lt1>
        <a:sysClr val="window" lastClr="FFFFFF"/>
      </a:lt1>
      <a:dk2>
        <a:srgbClr val="FF5800"/>
      </a:dk2>
      <a:lt2>
        <a:srgbClr val="E7E6E6"/>
      </a:lt2>
      <a:accent1>
        <a:srgbClr val="FF5800"/>
      </a:accent1>
      <a:accent2>
        <a:srgbClr val="CE056A"/>
      </a:accent2>
      <a:accent3>
        <a:srgbClr val="C80000"/>
      </a:accent3>
      <a:accent4>
        <a:srgbClr val="FFB414"/>
      </a:accent4>
      <a:accent5>
        <a:srgbClr val="47800A"/>
      </a:accent5>
      <a:accent6>
        <a:srgbClr val="008376"/>
      </a:accent6>
      <a:hlink>
        <a:srgbClr val="FF5800"/>
      </a:hlink>
      <a:folHlink>
        <a:srgbClr val="890078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vanade Flame PPT Template January 2018 [Read-Only]" id="{F0C3EA00-1256-4866-B0CE-17C5C482EDA5}" vid="{28633A66-8D00-42A7-80FD-93B67560F2A3}"/>
    </a:ext>
  </a:extLst>
</a:theme>
</file>

<file path=ppt/theme/theme2.xml><?xml version="1.0" encoding="utf-8"?>
<a:theme xmlns:a="http://schemas.openxmlformats.org/drawingml/2006/main" name="Confidential">
  <a:themeElements>
    <a:clrScheme name="Avanade FY17">
      <a:dk1>
        <a:srgbClr val="595959"/>
      </a:dk1>
      <a:lt1>
        <a:sysClr val="window" lastClr="FFFFFF"/>
      </a:lt1>
      <a:dk2>
        <a:srgbClr val="FF5800"/>
      </a:dk2>
      <a:lt2>
        <a:srgbClr val="E7E6E6"/>
      </a:lt2>
      <a:accent1>
        <a:srgbClr val="FF5800"/>
      </a:accent1>
      <a:accent2>
        <a:srgbClr val="CE056A"/>
      </a:accent2>
      <a:accent3>
        <a:srgbClr val="C80000"/>
      </a:accent3>
      <a:accent4>
        <a:srgbClr val="FFB414"/>
      </a:accent4>
      <a:accent5>
        <a:srgbClr val="47800A"/>
      </a:accent5>
      <a:accent6>
        <a:srgbClr val="008376"/>
      </a:accent6>
      <a:hlink>
        <a:srgbClr val="FF5800"/>
      </a:hlink>
      <a:folHlink>
        <a:srgbClr val="890078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vanade Flame PPT Template January 2018 [Read-Only]" id="{F0C3EA00-1256-4866-B0CE-17C5C482EDA5}" vid="{427343A2-09C6-4808-A3FC-F6F3C3A730F6}"/>
    </a:ext>
  </a:extLst>
</a:theme>
</file>

<file path=ppt/theme/theme3.xml><?xml version="1.0" encoding="utf-8"?>
<a:theme xmlns:a="http://schemas.openxmlformats.org/drawingml/2006/main" name="Restricted">
  <a:themeElements>
    <a:clrScheme name="Avanade FY17">
      <a:dk1>
        <a:srgbClr val="595959"/>
      </a:dk1>
      <a:lt1>
        <a:sysClr val="window" lastClr="FFFFFF"/>
      </a:lt1>
      <a:dk2>
        <a:srgbClr val="FF5800"/>
      </a:dk2>
      <a:lt2>
        <a:srgbClr val="E7E6E6"/>
      </a:lt2>
      <a:accent1>
        <a:srgbClr val="FF5800"/>
      </a:accent1>
      <a:accent2>
        <a:srgbClr val="CE056A"/>
      </a:accent2>
      <a:accent3>
        <a:srgbClr val="C80000"/>
      </a:accent3>
      <a:accent4>
        <a:srgbClr val="FFB414"/>
      </a:accent4>
      <a:accent5>
        <a:srgbClr val="47800A"/>
      </a:accent5>
      <a:accent6>
        <a:srgbClr val="008376"/>
      </a:accent6>
      <a:hlink>
        <a:srgbClr val="FF5800"/>
      </a:hlink>
      <a:folHlink>
        <a:srgbClr val="890078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vanade Flame PPT Template January 2018 [Read-Only]" id="{F0C3EA00-1256-4866-B0CE-17C5C482EDA5}" vid="{B1E21D1D-6A80-44BD-B079-267B7E9C7D99}"/>
    </a:ext>
  </a:extLst>
</a:theme>
</file>

<file path=ppt/theme/theme4.xml><?xml version="1.0" encoding="utf-8"?>
<a:theme xmlns:a="http://schemas.openxmlformats.org/drawingml/2006/main" name="Unrestricted">
  <a:themeElements>
    <a:clrScheme name="Avanade FY17">
      <a:dk1>
        <a:srgbClr val="595959"/>
      </a:dk1>
      <a:lt1>
        <a:sysClr val="window" lastClr="FFFFFF"/>
      </a:lt1>
      <a:dk2>
        <a:srgbClr val="FF5800"/>
      </a:dk2>
      <a:lt2>
        <a:srgbClr val="E7E6E6"/>
      </a:lt2>
      <a:accent1>
        <a:srgbClr val="FF5800"/>
      </a:accent1>
      <a:accent2>
        <a:srgbClr val="CE056A"/>
      </a:accent2>
      <a:accent3>
        <a:srgbClr val="C80000"/>
      </a:accent3>
      <a:accent4>
        <a:srgbClr val="FFB414"/>
      </a:accent4>
      <a:accent5>
        <a:srgbClr val="47800A"/>
      </a:accent5>
      <a:accent6>
        <a:srgbClr val="008376"/>
      </a:accent6>
      <a:hlink>
        <a:srgbClr val="FF5800"/>
      </a:hlink>
      <a:folHlink>
        <a:srgbClr val="890078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vanade Flame PPT Template January 2018 [Read-Only]" id="{F0C3EA00-1256-4866-B0CE-17C5C482EDA5}" vid="{9FDB0265-506C-4200-9EDA-64316DF7C614}"/>
    </a:ext>
  </a:extLst>
</a:theme>
</file>

<file path=ppt/theme/theme5.xml><?xml version="1.0" encoding="utf-8"?>
<a:theme xmlns:a="http://schemas.openxmlformats.org/drawingml/2006/main" name="Title Slides">
  <a:themeElements>
    <a:clrScheme name="Avanade FY17">
      <a:dk1>
        <a:srgbClr val="595959"/>
      </a:dk1>
      <a:lt1>
        <a:sysClr val="window" lastClr="FFFFFF"/>
      </a:lt1>
      <a:dk2>
        <a:srgbClr val="FF5800"/>
      </a:dk2>
      <a:lt2>
        <a:srgbClr val="E7E6E6"/>
      </a:lt2>
      <a:accent1>
        <a:srgbClr val="FF5800"/>
      </a:accent1>
      <a:accent2>
        <a:srgbClr val="CE056A"/>
      </a:accent2>
      <a:accent3>
        <a:srgbClr val="C80000"/>
      </a:accent3>
      <a:accent4>
        <a:srgbClr val="FFB414"/>
      </a:accent4>
      <a:accent5>
        <a:srgbClr val="47800A"/>
      </a:accent5>
      <a:accent6>
        <a:srgbClr val="008376"/>
      </a:accent6>
      <a:hlink>
        <a:srgbClr val="FF5800"/>
      </a:hlink>
      <a:folHlink>
        <a:srgbClr val="890078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vanade Flame PPT Template January 2018 [Read-Only]" id="{F0C3EA00-1256-4866-B0CE-17C5C482EDA5}" vid="{D241A6EF-15D3-4260-A922-0ED33A73985D}"/>
    </a:ext>
  </a:extLst>
</a:theme>
</file>

<file path=ppt/theme/theme6.xml><?xml version="1.0" encoding="utf-8"?>
<a:theme xmlns:a="http://schemas.openxmlformats.org/drawingml/2006/main" name="1_Confidential">
  <a:themeElements>
    <a:clrScheme name="Avanade FY17">
      <a:dk1>
        <a:srgbClr val="595959"/>
      </a:dk1>
      <a:lt1>
        <a:sysClr val="window" lastClr="FFFFFF"/>
      </a:lt1>
      <a:dk2>
        <a:srgbClr val="FF5800"/>
      </a:dk2>
      <a:lt2>
        <a:srgbClr val="E7E6E6"/>
      </a:lt2>
      <a:accent1>
        <a:srgbClr val="FF5800"/>
      </a:accent1>
      <a:accent2>
        <a:srgbClr val="CE056A"/>
      </a:accent2>
      <a:accent3>
        <a:srgbClr val="C80000"/>
      </a:accent3>
      <a:accent4>
        <a:srgbClr val="FFB414"/>
      </a:accent4>
      <a:accent5>
        <a:srgbClr val="47800A"/>
      </a:accent5>
      <a:accent6>
        <a:srgbClr val="008376"/>
      </a:accent6>
      <a:hlink>
        <a:srgbClr val="FF5800"/>
      </a:hlink>
      <a:folHlink>
        <a:srgbClr val="890078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Toolbox_2019" id="{DFD3F0DB-6AE7-4277-A3CC-8BD726A487E4}" vid="{B06680C9-EA8F-4E22-AC12-787F7E725658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145A32289C23409145C67D0BFCB6DD" ma:contentTypeVersion="9" ma:contentTypeDescription="Create a new document." ma:contentTypeScope="" ma:versionID="d28e7fc27d6ab068fe666e23e60f0ab3">
  <xsd:schema xmlns:xsd="http://www.w3.org/2001/XMLSchema" xmlns:xs="http://www.w3.org/2001/XMLSchema" xmlns:p="http://schemas.microsoft.com/office/2006/metadata/properties" xmlns:ns3="12a1c2f9-ada3-4b46-b01d-16afd0ec55a4" xmlns:ns4="97e9b5b6-10bf-4678-8e30-859144684f8a" targetNamespace="http://schemas.microsoft.com/office/2006/metadata/properties" ma:root="true" ma:fieldsID="f040bbbf12fb54515b25d5bde6089e0a" ns3:_="" ns4:_="">
    <xsd:import namespace="12a1c2f9-ada3-4b46-b01d-16afd0ec55a4"/>
    <xsd:import namespace="97e9b5b6-10bf-4678-8e30-859144684f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1c2f9-ada3-4b46-b01d-16afd0ec55a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e9b5b6-10bf-4678-8e30-859144684f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8269A4-FEF1-499F-8E9D-F29992FCCB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a1c2f9-ada3-4b46-b01d-16afd0ec55a4"/>
    <ds:schemaRef ds:uri="97e9b5b6-10bf-4678-8e30-859144684f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856B2F-6BF8-4181-A59B-8271F50807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9D75B-29D0-4385-877B-A9973A0C2647}">
  <ds:schemaRefs>
    <ds:schemaRef ds:uri="http://purl.org/dc/elements/1.1/"/>
    <ds:schemaRef ds:uri="http://schemas.openxmlformats.org/package/2006/metadata/core-properties"/>
    <ds:schemaRef ds:uri="12a1c2f9-ada3-4b46-b01d-16afd0ec55a4"/>
    <ds:schemaRef ds:uri="http://purl.org/dc/terms/"/>
    <ds:schemaRef ds:uri="http://purl.org/dc/dcmitype/"/>
    <ds:schemaRef ds:uri="http://schemas.microsoft.com/office/2006/documentManagement/types"/>
    <ds:schemaRef ds:uri="97e9b5b6-10bf-4678-8e30-859144684f8a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Avanade Flame PPT Template January 2018</Template>
  <TotalTime>0</TotalTime>
  <Words>2051</Words>
  <Application>Microsoft Office PowerPoint</Application>
  <PresentationFormat>Widescreen</PresentationFormat>
  <Paragraphs>247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Calibri</vt:lpstr>
      <vt:lpstr>Segoe UI</vt:lpstr>
      <vt:lpstr>Segoe UI Black</vt:lpstr>
      <vt:lpstr>Segoe UI Light</vt:lpstr>
      <vt:lpstr>Segoe UI Semibold</vt:lpstr>
      <vt:lpstr>Wingdings</vt:lpstr>
      <vt:lpstr>Highly Confidential</vt:lpstr>
      <vt:lpstr>Confidential</vt:lpstr>
      <vt:lpstr>Restricted</vt:lpstr>
      <vt:lpstr>Unrestricted</vt:lpstr>
      <vt:lpstr>Title Slides</vt:lpstr>
      <vt:lpstr>1_Confidential</vt:lpstr>
      <vt:lpstr>PowerPoint Presentation</vt:lpstr>
      <vt:lpstr>Quem somos</vt:lpstr>
      <vt:lpstr>Agenda</vt:lpstr>
      <vt:lpstr>SOBRE CHATBOTS</vt:lpstr>
      <vt:lpstr>SOBRE CHATBOTS</vt:lpstr>
      <vt:lpstr>BOT FRAMEWORK</vt:lpstr>
      <vt:lpstr>BOT FRAMEWORK</vt:lpstr>
      <vt:lpstr>PROCESSOS TÉCNICOS</vt:lpstr>
      <vt:lpstr>PROCESSOS TÉCNICOS</vt:lpstr>
      <vt:lpstr>PROCESSOS TÉCNICOS</vt:lpstr>
      <vt:lpstr>PROCESSOS TÉCNICOS</vt:lpstr>
      <vt:lpstr>PROCESSOS TÉCNICOS</vt:lpstr>
      <vt:lpstr>PROCESSOS TÉCNICOS</vt:lpstr>
      <vt:lpstr>PROCESSOS TÉCNICOS</vt:lpstr>
      <vt:lpstr>PROCESSOS TÉCNICOS</vt:lpstr>
      <vt:lpstr>PROCESSOS TÉCNICOS</vt:lpstr>
      <vt:lpstr>PROCESSOS TÉCNICOS</vt:lpstr>
      <vt:lpstr>PROCESSOS TÉCNICOS</vt:lpstr>
      <vt:lpstr>OBRIGADO!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 Orange</dc:title>
  <dc:subject/>
  <dc:creator/>
  <cp:keywords>Marketing; brand; templates</cp:keywords>
  <dc:description/>
  <cp:revision>3</cp:revision>
  <dcterms:created xsi:type="dcterms:W3CDTF">2018-03-31T20:58:44Z</dcterms:created>
  <dcterms:modified xsi:type="dcterms:W3CDTF">2019-10-11T15:56:32Z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0x010100AB145A32289C23409145C67D0BFCB6DD</vt:lpwstr>
  </property>
  <property fmtid="{D5CDD505-2E9C-101B-9397-08002B2CF9AE}" pid="3" name="TaxKeyword">
    <vt:lpwstr>3952;#Marketing|a8db7f1f-4e10-4541-bdd0-a3869d2e889d;#4644;#templates|07f73016-f010-4d7a-9465-47c4253e86eb;#4419;#brand|dc511a7a-d027-49be-9e55-13512607adf9</vt:lpwstr>
  </property>
  <property fmtid="{D5CDD505-2E9C-101B-9397-08002B2CF9AE}" pid="4" name="K_A_Industry">
    <vt:lpwstr/>
  </property>
  <property fmtid="{D5CDD505-2E9C-101B-9397-08002B2CF9AE}" pid="5" name="K_A_DocumentAcceptableUse">
    <vt:lpwstr>5466;#Internal Avanade use only|9914b639-e543-480a-a33a-edb490cc60e8</vt:lpwstr>
  </property>
  <property fmtid="{D5CDD505-2E9C-101B-9397-08002B2CF9AE}" pid="6" name="K_A_Operating Group">
    <vt:lpwstr/>
  </property>
  <property fmtid="{D5CDD505-2E9C-101B-9397-08002B2CF9AE}" pid="7" name="K_A_Talent Community">
    <vt:lpwstr/>
  </property>
  <property fmtid="{D5CDD505-2E9C-101B-9397-08002B2CF9AE}" pid="8" name="K_A_Offering">
    <vt:lpwstr/>
  </property>
  <property fmtid="{D5CDD505-2E9C-101B-9397-08002B2CF9AE}" pid="9" name="K_A_Market_Unit_Portfolio">
    <vt:lpwstr>3190;#N/A- Not Applicable|0e36607a-4796-4f4e-bde1-652abdf19e5c</vt:lpwstr>
  </property>
  <property fmtid="{D5CDD505-2E9C-101B-9397-08002B2CF9AE}" pid="10" name="K_A_Asset Type">
    <vt:lpwstr/>
  </property>
  <property fmtid="{D5CDD505-2E9C-101B-9397-08002B2CF9AE}" pid="11" name="K_A_Market Unit">
    <vt:lpwstr/>
  </property>
  <property fmtid="{D5CDD505-2E9C-101B-9397-08002B2CF9AE}" pid="12" name="K_A_AMP_BusinessFunction">
    <vt:lpwstr/>
  </property>
  <property fmtid="{D5CDD505-2E9C-101B-9397-08002B2CF9AE}" pid="13" name="bb61b19362a04c4dabb125d63e0bde14">
    <vt:lpwstr/>
  </property>
  <property fmtid="{D5CDD505-2E9C-101B-9397-08002B2CF9AE}" pid="14" name="i1b72d3e0121427caf4dcfceb8b8a873">
    <vt:lpwstr/>
  </property>
  <property fmtid="{D5CDD505-2E9C-101B-9397-08002B2CF9AE}" pid="15" name="_docset_NoMedatataSyncRequired">
    <vt:lpwstr>False</vt:lpwstr>
  </property>
  <property fmtid="{D5CDD505-2E9C-101B-9397-08002B2CF9AE}" pid="16" name="K_A_Sub_Offerings">
    <vt:lpwstr/>
  </property>
  <property fmtid="{D5CDD505-2E9C-101B-9397-08002B2CF9AE}" pid="17" name="MSIP_Label_236020b0-6d69-48c1-9bb5-c586c1062b70_Enabled">
    <vt:lpwstr>True</vt:lpwstr>
  </property>
  <property fmtid="{D5CDD505-2E9C-101B-9397-08002B2CF9AE}" pid="18" name="MSIP_Label_236020b0-6d69-48c1-9bb5-c586c1062b70_SiteId">
    <vt:lpwstr>cf36141c-ddd7-45a7-b073-111f66d0b30c</vt:lpwstr>
  </property>
  <property fmtid="{D5CDD505-2E9C-101B-9397-08002B2CF9AE}" pid="19" name="MSIP_Label_236020b0-6d69-48c1-9bb5-c586c1062b70_Owner">
    <vt:lpwstr>rodolfo.alves.roim@avanade.com</vt:lpwstr>
  </property>
  <property fmtid="{D5CDD505-2E9C-101B-9397-08002B2CF9AE}" pid="20" name="MSIP_Label_236020b0-6d69-48c1-9bb5-c586c1062b70_SetDate">
    <vt:lpwstr>2018-09-30T15:35:28.6763550Z</vt:lpwstr>
  </property>
  <property fmtid="{D5CDD505-2E9C-101B-9397-08002B2CF9AE}" pid="21" name="MSIP_Label_236020b0-6d69-48c1-9bb5-c586c1062b70_Name">
    <vt:lpwstr>Confidential</vt:lpwstr>
  </property>
  <property fmtid="{D5CDD505-2E9C-101B-9397-08002B2CF9AE}" pid="22" name="MSIP_Label_236020b0-6d69-48c1-9bb5-c586c1062b70_Application">
    <vt:lpwstr>Microsoft Azure Information Protection</vt:lpwstr>
  </property>
  <property fmtid="{D5CDD505-2E9C-101B-9397-08002B2CF9AE}" pid="23" name="MSIP_Label_236020b0-6d69-48c1-9bb5-c586c1062b70_Extended_MSFT_Method">
    <vt:lpwstr>Automatic</vt:lpwstr>
  </property>
  <property fmtid="{D5CDD505-2E9C-101B-9397-08002B2CF9AE}" pid="24" name="MSIP_Label_5fae8262-b78e-4366-8929-a5d6aac95320_Enabled">
    <vt:lpwstr>True</vt:lpwstr>
  </property>
  <property fmtid="{D5CDD505-2E9C-101B-9397-08002B2CF9AE}" pid="25" name="MSIP_Label_5fae8262-b78e-4366-8929-a5d6aac95320_SiteId">
    <vt:lpwstr>cf36141c-ddd7-45a7-b073-111f66d0b30c</vt:lpwstr>
  </property>
  <property fmtid="{D5CDD505-2E9C-101B-9397-08002B2CF9AE}" pid="26" name="MSIP_Label_5fae8262-b78e-4366-8929-a5d6aac95320_Owner">
    <vt:lpwstr>rodolfo.alves.roim@avanade.com</vt:lpwstr>
  </property>
  <property fmtid="{D5CDD505-2E9C-101B-9397-08002B2CF9AE}" pid="27" name="MSIP_Label_5fae8262-b78e-4366-8929-a5d6aac95320_SetDate">
    <vt:lpwstr>2018-09-30T15:35:28.6773852Z</vt:lpwstr>
  </property>
  <property fmtid="{D5CDD505-2E9C-101B-9397-08002B2CF9AE}" pid="28" name="MSIP_Label_5fae8262-b78e-4366-8929-a5d6aac95320_Name">
    <vt:lpwstr>Recipients Have Full Control</vt:lpwstr>
  </property>
  <property fmtid="{D5CDD505-2E9C-101B-9397-08002B2CF9AE}" pid="29" name="MSIP_Label_5fae8262-b78e-4366-8929-a5d6aac95320_Application">
    <vt:lpwstr>Microsoft Azure Information Protection</vt:lpwstr>
  </property>
  <property fmtid="{D5CDD505-2E9C-101B-9397-08002B2CF9AE}" pid="30" name="MSIP_Label_5fae8262-b78e-4366-8929-a5d6aac95320_Parent">
    <vt:lpwstr>236020b0-6d69-48c1-9bb5-c586c1062b70</vt:lpwstr>
  </property>
  <property fmtid="{D5CDD505-2E9C-101B-9397-08002B2CF9AE}" pid="31" name="MSIP_Label_5fae8262-b78e-4366-8929-a5d6aac95320_Extended_MSFT_Method">
    <vt:lpwstr>Automatic</vt:lpwstr>
  </property>
  <property fmtid="{D5CDD505-2E9C-101B-9397-08002B2CF9AE}" pid="32" name="Sensitivity">
    <vt:lpwstr>Confidential Recipients Have Full Control</vt:lpwstr>
  </property>
</Properties>
</file>